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docProps/custom.xml" ContentType="application/vnd.openxmlformats-officedocument.custom-properti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tags/tag12.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tags/tag13.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4.xml" ContentType="application/vnd.openxmlformats-officedocument.presentationml.tags+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tags/tag3.xml" ContentType="application/vnd.openxmlformats-officedocument.presentationml.tags+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tags/tag15.xml" ContentType="application/vnd.openxmlformats-officedocument.presentationml.tag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7"/>
  </p:notesMasterIdLst>
  <p:sldIdLst>
    <p:sldId id="705" r:id="rId2"/>
    <p:sldId id="374" r:id="rId3"/>
    <p:sldId id="521" r:id="rId4"/>
    <p:sldId id="285" r:id="rId5"/>
    <p:sldId id="376" r:id="rId6"/>
    <p:sldId id="400" r:id="rId7"/>
    <p:sldId id="399" r:id="rId8"/>
    <p:sldId id="401" r:id="rId9"/>
    <p:sldId id="529" r:id="rId10"/>
    <p:sldId id="392" r:id="rId11"/>
    <p:sldId id="402" r:id="rId12"/>
    <p:sldId id="403" r:id="rId13"/>
    <p:sldId id="404" r:id="rId14"/>
    <p:sldId id="393" r:id="rId15"/>
    <p:sldId id="379" r:id="rId16"/>
    <p:sldId id="380" r:id="rId17"/>
    <p:sldId id="397" r:id="rId18"/>
    <p:sldId id="377" r:id="rId19"/>
    <p:sldId id="389" r:id="rId20"/>
    <p:sldId id="391" r:id="rId21"/>
    <p:sldId id="522" r:id="rId22"/>
    <p:sldId id="525" r:id="rId23"/>
    <p:sldId id="641" r:id="rId24"/>
    <p:sldId id="526" r:id="rId25"/>
    <p:sldId id="289" r:id="rId26"/>
    <p:sldId id="305" r:id="rId27"/>
    <p:sldId id="321" r:id="rId28"/>
    <p:sldId id="322" r:id="rId29"/>
    <p:sldId id="323" r:id="rId30"/>
    <p:sldId id="324" r:id="rId31"/>
    <p:sldId id="332" r:id="rId32"/>
    <p:sldId id="325" r:id="rId33"/>
    <p:sldId id="405" r:id="rId34"/>
    <p:sldId id="406" r:id="rId35"/>
    <p:sldId id="407" r:id="rId36"/>
    <p:sldId id="408" r:id="rId37"/>
    <p:sldId id="415" r:id="rId38"/>
    <p:sldId id="413" r:id="rId39"/>
    <p:sldId id="326" r:id="rId40"/>
    <p:sldId id="271" r:id="rId41"/>
    <p:sldId id="527" r:id="rId42"/>
    <p:sldId id="528" r:id="rId43"/>
    <p:sldId id="328" r:id="rId44"/>
    <p:sldId id="272" r:id="rId45"/>
    <p:sldId id="273" r:id="rId46"/>
    <p:sldId id="331" r:id="rId47"/>
    <p:sldId id="530" r:id="rId48"/>
    <p:sldId id="327" r:id="rId49"/>
    <p:sldId id="365" r:id="rId50"/>
    <p:sldId id="342" r:id="rId51"/>
    <p:sldId id="369" r:id="rId52"/>
    <p:sldId id="370" r:id="rId53"/>
    <p:sldId id="381" r:id="rId54"/>
    <p:sldId id="371" r:id="rId55"/>
    <p:sldId id="373" r:id="rId56"/>
    <p:sldId id="640" r:id="rId57"/>
    <p:sldId id="531" r:id="rId58"/>
    <p:sldId id="465" r:id="rId59"/>
    <p:sldId id="466" r:id="rId60"/>
    <p:sldId id="467" r:id="rId61"/>
    <p:sldId id="470" r:id="rId62"/>
    <p:sldId id="471" r:id="rId63"/>
    <p:sldId id="472" r:id="rId64"/>
    <p:sldId id="473" r:id="rId65"/>
    <p:sldId id="474" r:id="rId66"/>
    <p:sldId id="475" r:id="rId67"/>
    <p:sldId id="476" r:id="rId68"/>
    <p:sldId id="477" r:id="rId69"/>
    <p:sldId id="478" r:id="rId70"/>
    <p:sldId id="479" r:id="rId71"/>
    <p:sldId id="480" r:id="rId72"/>
    <p:sldId id="481" r:id="rId73"/>
    <p:sldId id="482" r:id="rId74"/>
    <p:sldId id="483" r:id="rId75"/>
    <p:sldId id="484" r:id="rId76"/>
    <p:sldId id="485" r:id="rId77"/>
    <p:sldId id="486" r:id="rId78"/>
    <p:sldId id="487" r:id="rId79"/>
    <p:sldId id="488" r:id="rId80"/>
    <p:sldId id="489" r:id="rId81"/>
    <p:sldId id="490" r:id="rId82"/>
    <p:sldId id="491" r:id="rId83"/>
    <p:sldId id="492" r:id="rId84"/>
    <p:sldId id="493" r:id="rId85"/>
    <p:sldId id="494" r:id="rId86"/>
    <p:sldId id="495" r:id="rId87"/>
    <p:sldId id="496" r:id="rId88"/>
    <p:sldId id="509" r:id="rId89"/>
    <p:sldId id="510" r:id="rId90"/>
    <p:sldId id="511" r:id="rId91"/>
    <p:sldId id="497" r:id="rId92"/>
    <p:sldId id="514" r:id="rId93"/>
    <p:sldId id="515" r:id="rId94"/>
    <p:sldId id="516" r:id="rId95"/>
    <p:sldId id="642" r:id="rId96"/>
    <p:sldId id="643" r:id="rId97"/>
    <p:sldId id="695" r:id="rId98"/>
    <p:sldId id="696" r:id="rId99"/>
    <p:sldId id="698" r:id="rId100"/>
    <p:sldId id="699" r:id="rId101"/>
    <p:sldId id="687" r:id="rId102"/>
    <p:sldId id="700" r:id="rId103"/>
    <p:sldId id="701" r:id="rId104"/>
    <p:sldId id="702" r:id="rId105"/>
    <p:sldId id="697" r:id="rId106"/>
    <p:sldId id="704" r:id="rId107"/>
    <p:sldId id="703" r:id="rId108"/>
    <p:sldId id="644" r:id="rId109"/>
    <p:sldId id="645" r:id="rId110"/>
    <p:sldId id="651" r:id="rId111"/>
    <p:sldId id="648" r:id="rId112"/>
    <p:sldId id="649" r:id="rId113"/>
    <p:sldId id="652" r:id="rId114"/>
    <p:sldId id="653" r:id="rId115"/>
    <p:sldId id="654" r:id="rId116"/>
    <p:sldId id="655" r:id="rId117"/>
    <p:sldId id="656" r:id="rId118"/>
    <p:sldId id="657" r:id="rId119"/>
    <p:sldId id="661" r:id="rId120"/>
    <p:sldId id="664" r:id="rId121"/>
    <p:sldId id="665" r:id="rId122"/>
    <p:sldId id="688" r:id="rId123"/>
    <p:sldId id="689" r:id="rId124"/>
    <p:sldId id="690" r:id="rId125"/>
    <p:sldId id="691" r:id="rId126"/>
    <p:sldId id="692" r:id="rId127"/>
    <p:sldId id="693" r:id="rId128"/>
    <p:sldId id="694" r:id="rId129"/>
    <p:sldId id="681" r:id="rId130"/>
    <p:sldId id="682" r:id="rId131"/>
    <p:sldId id="683" r:id="rId132"/>
    <p:sldId id="684" r:id="rId133"/>
    <p:sldId id="685" r:id="rId134"/>
    <p:sldId id="686" r:id="rId135"/>
    <p:sldId id="269" r:id="rId136"/>
  </p:sldIdLst>
  <p:sldSz cx="12192000" cy="6858000"/>
  <p:notesSz cx="6858000" cy="9144000"/>
  <p:embeddedFontLst>
    <p:embeddedFont>
      <p:font typeface="Calibri" pitchFamily="34" charset="0"/>
      <p:regular r:id="rId138"/>
      <p:bold r:id="rId139"/>
      <p:italic r:id="rId140"/>
      <p:boldItalic r:id="rId141"/>
    </p:embeddedFont>
    <p:embeddedFont>
      <p:font typeface="微软雅黑" pitchFamily="34" charset="-122"/>
      <p:regular r:id="rId142"/>
      <p:bold r:id="rId143"/>
    </p:embeddedFont>
    <p:embeddedFont>
      <p:font typeface="胡晓波男神体" charset="-122"/>
      <p:regular r:id="rId144"/>
    </p:embeddedFont>
    <p:embeddedFont>
      <p:font typeface="楷体" pitchFamily="49" charset="-122"/>
      <p:regular r:id="rId145"/>
    </p:embeddedFont>
    <p:embeddedFont>
      <p:font typeface="微软雅黑 Light" charset="-122"/>
      <p:regular r:id="rId146"/>
    </p:embeddedFont>
    <p:embeddedFont>
      <p:font typeface="华文新魏" pitchFamily="2" charset="-122"/>
      <p:regular r:id="rId147"/>
    </p:embeddedFont>
  </p:embeddedFont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A0207"/>
    <a:srgbClr val="BE2F02"/>
    <a:srgbClr val="660B04"/>
    <a:srgbClr val="413728"/>
    <a:srgbClr val="000000"/>
    <a:srgbClr val="5E4734"/>
    <a:srgbClr val="806D52"/>
    <a:srgbClr val="624C3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6" autoAdjust="0"/>
    <p:restoredTop sz="94660"/>
  </p:normalViewPr>
  <p:slideViewPr>
    <p:cSldViewPr snapToGrid="0">
      <p:cViewPr>
        <p:scale>
          <a:sx n="51" d="100"/>
          <a:sy n="51" d="100"/>
        </p:scale>
        <p:origin x="-1530" y="-582"/>
      </p:cViewPr>
      <p:guideLst>
        <p:guide orient="horz" pos="2063"/>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font" Target="fonts/font7.fntdata"/><Relationship Id="rId149"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font" Target="fonts/font2.fntdata"/><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font" Target="fonts/font3.fntdata"/><Relationship Id="rId14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font" Target="fonts/font6.fntdata"/><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4.fntdata"/><Relationship Id="rId14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font" Target="fonts/font5.fntdata"/><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6D543329-A0A7-4C54-A886-5390F8777319}" type="datetimeFigureOut">
              <a:rPr lang="zh-CN" altLang="en-US"/>
              <a:pPr>
                <a:defRPr/>
              </a:pPr>
              <a:t>2020/6/8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1139920B-0ACD-4B88-A248-0D204A6B469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srcRect b="2174"/>
          <a:stretch>
            <a:fillRect/>
          </a:stretch>
        </p:blipFill>
        <p:spPr bwMode="auto">
          <a:xfrm>
            <a:off x="0" y="0"/>
            <a:ext cx="12192000" cy="6858000"/>
          </a:xfrm>
          <a:prstGeom prst="rect">
            <a:avLst/>
          </a:prstGeom>
          <a:noFill/>
          <a:ln w="9525">
            <a:noFill/>
            <a:miter lim="800000"/>
            <a:headEnd/>
            <a:tailEnd/>
          </a:ln>
        </p:spPr>
      </p:pic>
      <p:sp>
        <p:nvSpPr>
          <p:cNvPr id="3" name="矩形 7"/>
          <p:cNvSpPr/>
          <p:nvPr userDrawn="1"/>
        </p:nvSpPr>
        <p:spPr>
          <a:xfrm>
            <a:off x="0" y="1925638"/>
            <a:ext cx="9637713" cy="2586037"/>
          </a:xfrm>
          <a:prstGeom prst="rect">
            <a:avLst/>
          </a:prstGeom>
          <a:solidFill>
            <a:schemeClr val="tx1">
              <a:lumMod val="65000"/>
              <a:lumOff val="3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4" name="图片 8"/>
          <p:cNvPicPr>
            <a:picLocks noChangeAspect="1"/>
          </p:cNvPicPr>
          <p:nvPr userDrawn="1"/>
        </p:nvPicPr>
        <p:blipFill>
          <a:blip r:embed="rId3"/>
          <a:srcRect l="17427" t="15086" r="15732" b="25790"/>
          <a:stretch>
            <a:fillRect/>
          </a:stretch>
        </p:blipFill>
        <p:spPr bwMode="auto">
          <a:xfrm>
            <a:off x="7535863" y="1106488"/>
            <a:ext cx="4203700" cy="3717925"/>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矩形 9"/>
          <p:cNvSpPr/>
          <p:nvPr userDrawn="1"/>
        </p:nvSpPr>
        <p:spPr>
          <a:xfrm>
            <a:off x="0" y="0"/>
            <a:ext cx="1219200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 name="图片 6"/>
          <p:cNvPicPr>
            <a:picLocks noChangeAspect="1"/>
          </p:cNvPicPr>
          <p:nvPr userDrawn="1"/>
        </p:nvPicPr>
        <p:blipFill>
          <a:blip r:embed="rId2"/>
          <a:srcRect t="12357" b="66362"/>
          <a:stretch>
            <a:fillRect/>
          </a:stretch>
        </p:blipFill>
        <p:spPr bwMode="auto">
          <a:xfrm>
            <a:off x="0" y="1022350"/>
            <a:ext cx="12192000" cy="1492250"/>
          </a:xfrm>
          <a:prstGeom prst="rect">
            <a:avLst/>
          </a:prstGeom>
          <a:noFill/>
          <a:ln w="9525">
            <a:noFill/>
            <a:miter lim="800000"/>
            <a:headEnd/>
            <a:tailEnd/>
          </a:ln>
        </p:spPr>
      </p:pic>
      <p:sp>
        <p:nvSpPr>
          <p:cNvPr id="4" name="í$ḻíḋé"/>
          <p:cNvSpPr txBox="1"/>
          <p:nvPr userDrawn="1"/>
        </p:nvSpPr>
        <p:spPr bwMode="auto">
          <a:xfrm>
            <a:off x="669925" y="1695450"/>
            <a:ext cx="3001963" cy="708025"/>
          </a:xfrm>
          <a:prstGeom prst="rect">
            <a:avLst/>
          </a:prstGeom>
          <a:noFill/>
          <a:ln>
            <a:noFill/>
          </a:ln>
          <a:extLst>
            <a:ext uri="{909E8E84-426E-40DD-AFC4-6F175D3DCCD1}"/>
            <a:ext uri="{91240B29-F687-4F45-9708-019B960494DF}"/>
          </a:extLst>
        </p:spPr>
        <p:txBody>
          <a:bodyPr anchor="ctr">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spcAft>
                <a:spcPts val="0"/>
              </a:spcAft>
              <a:defRPr/>
            </a:pPr>
            <a:r>
              <a:rPr lang="en-US" altLang="zh-CN" sz="4000" b="1" dirty="0">
                <a:solidFill>
                  <a:srgbClr val="FFFFFF"/>
                </a:solidFill>
                <a:latin typeface="微软雅黑" panose="020B0503020204020204" pitchFamily="34" charset="-122"/>
                <a:ea typeface="微软雅黑" panose="020B0503020204020204" pitchFamily="34" charset="-122"/>
                <a:cs typeface="阿里巴巴普惠体" panose="00020600040101010101" pitchFamily="18" charset="-122"/>
              </a:rPr>
              <a:t>CONTENTS</a:t>
            </a:r>
          </a:p>
        </p:txBody>
      </p:sp>
      <p:pic>
        <p:nvPicPr>
          <p:cNvPr id="5" name="图片 8"/>
          <p:cNvPicPr>
            <a:picLocks noChangeAspect="1"/>
          </p:cNvPicPr>
          <p:nvPr userDrawn="1"/>
        </p:nvPicPr>
        <p:blipFill>
          <a:blip r:embed="rId3">
            <a:lum bright="70000" contrast="-70000"/>
          </a:blip>
          <a:srcRect/>
          <a:stretch>
            <a:fillRect/>
          </a:stretch>
        </p:blipFill>
        <p:spPr bwMode="auto">
          <a:xfrm>
            <a:off x="9112250" y="168275"/>
            <a:ext cx="2409825" cy="2562225"/>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6" name="矩形 9"/>
          <p:cNvSpPr/>
          <p:nvPr userDrawn="1"/>
        </p:nvSpPr>
        <p:spPr>
          <a:xfrm>
            <a:off x="0" y="0"/>
            <a:ext cx="1219200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图片 6"/>
          <p:cNvPicPr>
            <a:picLocks noChangeAspect="1"/>
          </p:cNvPicPr>
          <p:nvPr userDrawn="1"/>
        </p:nvPicPr>
        <p:blipFill>
          <a:blip r:embed="rId2"/>
          <a:srcRect t="12357" b="66362"/>
          <a:stretch>
            <a:fillRect/>
          </a:stretch>
        </p:blipFill>
        <p:spPr bwMode="auto">
          <a:xfrm>
            <a:off x="0" y="1022350"/>
            <a:ext cx="12192000" cy="1492250"/>
          </a:xfrm>
          <a:prstGeom prst="rect">
            <a:avLst/>
          </a:prstGeom>
          <a:noFill/>
          <a:ln w="9525">
            <a:noFill/>
            <a:miter lim="800000"/>
            <a:headEnd/>
            <a:tailEnd/>
          </a:ln>
        </p:spPr>
      </p:pic>
      <p:sp>
        <p:nvSpPr>
          <p:cNvPr id="8" name="í$ḻíḋé"/>
          <p:cNvSpPr txBox="1"/>
          <p:nvPr userDrawn="1"/>
        </p:nvSpPr>
        <p:spPr bwMode="auto">
          <a:xfrm>
            <a:off x="669925" y="1695450"/>
            <a:ext cx="3001963" cy="708025"/>
          </a:xfrm>
          <a:prstGeom prst="rect">
            <a:avLst/>
          </a:prstGeom>
          <a:noFill/>
          <a:ln>
            <a:noFill/>
          </a:ln>
          <a:extLst>
            <a:ext uri="{909E8E84-426E-40DD-AFC4-6F175D3DCCD1}"/>
            <a:ext uri="{91240B29-F687-4F45-9708-019B960494DF}"/>
          </a:extLst>
        </p:spPr>
        <p:txBody>
          <a:bodyPr anchor="ctr">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spcAft>
                <a:spcPts val="0"/>
              </a:spcAft>
              <a:defRPr/>
            </a:pPr>
            <a:r>
              <a:rPr lang="en-US" altLang="zh-CN" sz="4000" b="1" dirty="0">
                <a:solidFill>
                  <a:srgbClr val="FFFFFF"/>
                </a:solidFill>
                <a:latin typeface="微软雅黑" panose="020B0503020204020204" pitchFamily="34" charset="-122"/>
                <a:ea typeface="微软雅黑" panose="020B0503020204020204" pitchFamily="34" charset="-122"/>
                <a:cs typeface="阿里巴巴普惠体" panose="00020600040101010101" pitchFamily="18" charset="-122"/>
              </a:rPr>
              <a:t>CONTENTS</a:t>
            </a:r>
          </a:p>
        </p:txBody>
      </p:sp>
      <p:pic>
        <p:nvPicPr>
          <p:cNvPr id="9" name="图片 8"/>
          <p:cNvPicPr>
            <a:picLocks noChangeAspect="1"/>
          </p:cNvPicPr>
          <p:nvPr userDrawn="1"/>
        </p:nvPicPr>
        <p:blipFill>
          <a:blip r:embed="rId3">
            <a:lum bright="70000" contrast="-70000"/>
          </a:blip>
          <a:srcRect/>
          <a:stretch>
            <a:fillRect/>
          </a:stretch>
        </p:blipFill>
        <p:spPr bwMode="auto">
          <a:xfrm>
            <a:off x="9112250" y="168275"/>
            <a:ext cx="2409825" cy="2562225"/>
          </a:xfrm>
          <a:prstGeom prst="rect">
            <a:avLst/>
          </a:prstGeom>
          <a:noFill/>
          <a:ln w="9525">
            <a:noFill/>
            <a:miter lim="800000"/>
            <a:headEnd/>
            <a:tailEnd/>
          </a:ln>
        </p:spPr>
      </p:pic>
      <p:sp>
        <p:nvSpPr>
          <p:cNvPr id="10" name="矩形 1"/>
          <p:cNvSpPr/>
          <p:nvPr userDrawn="1"/>
        </p:nvSpPr>
        <p:spPr>
          <a:xfrm>
            <a:off x="2122488" y="3216275"/>
            <a:ext cx="254000" cy="252413"/>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11" name="矩形 2"/>
          <p:cNvSpPr/>
          <p:nvPr userDrawn="1"/>
        </p:nvSpPr>
        <p:spPr>
          <a:xfrm>
            <a:off x="2122488" y="4168775"/>
            <a:ext cx="254000" cy="252413"/>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12" name="矩形 3"/>
          <p:cNvSpPr/>
          <p:nvPr userDrawn="1"/>
        </p:nvSpPr>
        <p:spPr>
          <a:xfrm>
            <a:off x="2122488" y="5121275"/>
            <a:ext cx="254000"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13" name="矩形 4"/>
          <p:cNvSpPr/>
          <p:nvPr userDrawn="1"/>
        </p:nvSpPr>
        <p:spPr>
          <a:xfrm>
            <a:off x="2122488" y="6078538"/>
            <a:ext cx="254000"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14" name="文本占位符 13"/>
          <p:cNvSpPr>
            <a:spLocks noGrp="1"/>
          </p:cNvSpPr>
          <p:nvPr>
            <p:ph type="body" idx="1"/>
          </p:nvPr>
        </p:nvSpPr>
        <p:spPr>
          <a:xfrm>
            <a:off x="2741295" y="2827020"/>
            <a:ext cx="7172960" cy="692785"/>
          </a:xfrm>
          <a:prstGeom prst="rect">
            <a:avLst/>
          </a:prstGeom>
        </p:spPr>
        <p:txBody>
          <a:bodyPr rtlCol="0">
            <a:noAutofit/>
          </a:bodyPr>
          <a:lstStyle>
            <a:lvl1pPr marL="0" indent="0">
              <a:buNone/>
              <a:defRPr sz="3200"/>
            </a:lvl1pPr>
          </a:lstStyle>
          <a:p>
            <a:pPr lvl="0"/>
            <a:r>
              <a:rPr lang="zh-CN" altLang="en-US"/>
              <a:t>单击此处编辑母版文本样式</a:t>
            </a:r>
          </a:p>
        </p:txBody>
      </p:sp>
      <p:sp>
        <p:nvSpPr>
          <p:cNvPr id="15" name="文本占位符 14"/>
          <p:cNvSpPr>
            <a:spLocks noGrp="1"/>
          </p:cNvSpPr>
          <p:nvPr>
            <p:ph type="body" idx="13"/>
          </p:nvPr>
        </p:nvSpPr>
        <p:spPr>
          <a:xfrm>
            <a:off x="2741295" y="3779520"/>
            <a:ext cx="7172960" cy="692785"/>
          </a:xfrm>
          <a:prstGeom prst="rect">
            <a:avLst/>
          </a:prstGeom>
        </p:spPr>
        <p:txBody>
          <a:bodyPr rtlCol="0">
            <a:noAutofit/>
          </a:bodyPr>
          <a:lstStyle>
            <a:lvl1pPr marL="0" indent="0">
              <a:buNone/>
              <a:defRPr sz="3200"/>
            </a:lvl1pPr>
          </a:lstStyle>
          <a:p>
            <a:pPr lvl="0"/>
            <a:r>
              <a:rPr lang="zh-CN" altLang="en-US"/>
              <a:t>单击此处编辑母版文本样式</a:t>
            </a:r>
          </a:p>
        </p:txBody>
      </p:sp>
      <p:sp>
        <p:nvSpPr>
          <p:cNvPr id="16" name="文本占位符 15"/>
          <p:cNvSpPr>
            <a:spLocks noGrp="1"/>
          </p:cNvSpPr>
          <p:nvPr>
            <p:ph type="body" idx="14"/>
          </p:nvPr>
        </p:nvSpPr>
        <p:spPr>
          <a:xfrm>
            <a:off x="2741295" y="4732655"/>
            <a:ext cx="7172960" cy="692785"/>
          </a:xfrm>
          <a:prstGeom prst="rect">
            <a:avLst/>
          </a:prstGeom>
        </p:spPr>
        <p:txBody>
          <a:bodyPr rtlCol="0">
            <a:noAutofit/>
          </a:bodyPr>
          <a:lstStyle>
            <a:lvl1pPr marL="0" indent="0">
              <a:buNone/>
              <a:defRPr sz="3200"/>
            </a:lvl1pPr>
          </a:lstStyle>
          <a:p>
            <a:pPr lvl="0"/>
            <a:r>
              <a:rPr lang="zh-CN" altLang="en-US"/>
              <a:t>单击此处编辑母版文本样式</a:t>
            </a:r>
          </a:p>
        </p:txBody>
      </p:sp>
      <p:sp>
        <p:nvSpPr>
          <p:cNvPr id="17" name="文本占位符 16"/>
          <p:cNvSpPr>
            <a:spLocks noGrp="1"/>
          </p:cNvSpPr>
          <p:nvPr>
            <p:ph type="body" idx="15"/>
          </p:nvPr>
        </p:nvSpPr>
        <p:spPr>
          <a:xfrm>
            <a:off x="2741295" y="5672455"/>
            <a:ext cx="7172960" cy="692785"/>
          </a:xfrm>
          <a:prstGeom prst="rect">
            <a:avLst/>
          </a:prstGeom>
        </p:spPr>
        <p:txBody>
          <a:bodyPr rtlCol="0">
            <a:noAutofit/>
          </a:bodyPr>
          <a:lstStyle>
            <a:lvl1pPr marL="0" indent="0">
              <a:buNone/>
              <a:defRPr sz="3200"/>
            </a:lvl1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srcRect b="2174"/>
          <a:stretch>
            <a:fillRect/>
          </a:stretch>
        </p:blipFill>
        <p:spPr bwMode="auto">
          <a:xfrm>
            <a:off x="0" y="0"/>
            <a:ext cx="12192000" cy="6858000"/>
          </a:xfrm>
          <a:prstGeom prst="rect">
            <a:avLst/>
          </a:prstGeom>
          <a:noFill/>
          <a:ln w="9525">
            <a:noFill/>
            <a:miter lim="800000"/>
            <a:headEnd/>
            <a:tailEnd/>
          </a:ln>
        </p:spPr>
      </p:pic>
      <p:sp>
        <p:nvSpPr>
          <p:cNvPr id="3" name="矩形: 圆角 7"/>
          <p:cNvSpPr/>
          <p:nvPr userDrawn="1"/>
        </p:nvSpPr>
        <p:spPr>
          <a:xfrm>
            <a:off x="222250" y="177800"/>
            <a:ext cx="11747500" cy="6502400"/>
          </a:xfrm>
          <a:prstGeom prst="roundRect">
            <a:avLst>
              <a:gd name="adj" fmla="val 796"/>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8"/>
          <p:cNvSpPr/>
          <p:nvPr userDrawn="1"/>
        </p:nvSpPr>
        <p:spPr>
          <a:xfrm>
            <a:off x="585788" y="806450"/>
            <a:ext cx="252412"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4" name="图片 6"/>
          <p:cNvPicPr>
            <a:picLocks noChangeAspect="1"/>
          </p:cNvPicPr>
          <p:nvPr userDrawn="1"/>
        </p:nvPicPr>
        <p:blipFill>
          <a:blip r:embed="rId2"/>
          <a:srcRect b="2174"/>
          <a:stretch>
            <a:fillRect/>
          </a:stretch>
        </p:blipFill>
        <p:spPr bwMode="auto">
          <a:xfrm>
            <a:off x="0" y="0"/>
            <a:ext cx="12192000" cy="6858000"/>
          </a:xfrm>
          <a:prstGeom prst="rect">
            <a:avLst/>
          </a:prstGeom>
          <a:noFill/>
          <a:ln w="9525">
            <a:noFill/>
            <a:miter lim="800000"/>
            <a:headEnd/>
            <a:tailEnd/>
          </a:ln>
        </p:spPr>
      </p:pic>
      <p:sp>
        <p:nvSpPr>
          <p:cNvPr id="5" name="矩形: 圆角 7"/>
          <p:cNvSpPr/>
          <p:nvPr userDrawn="1"/>
        </p:nvSpPr>
        <p:spPr>
          <a:xfrm>
            <a:off x="222250" y="174625"/>
            <a:ext cx="11749088" cy="6500813"/>
          </a:xfrm>
          <a:prstGeom prst="roundRect">
            <a:avLst>
              <a:gd name="adj" fmla="val 796"/>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8"/>
          <p:cNvSpPr/>
          <p:nvPr userDrawn="1"/>
        </p:nvSpPr>
        <p:spPr>
          <a:xfrm>
            <a:off x="585788" y="806450"/>
            <a:ext cx="252412"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3" name="文本占位符 2"/>
          <p:cNvSpPr>
            <a:spLocks noGrp="1"/>
          </p:cNvSpPr>
          <p:nvPr>
            <p:ph type="body" idx="1"/>
          </p:nvPr>
        </p:nvSpPr>
        <p:spPr>
          <a:xfrm>
            <a:off x="838200" y="556895"/>
            <a:ext cx="10515600" cy="5737860"/>
          </a:xfrm>
          <a:prstGeom prst="rect">
            <a:avLst/>
          </a:prstGeom>
        </p:spPr>
        <p:txBody>
          <a:bodyPr rtlCol="0">
            <a:normAutofit/>
          </a:bodyPr>
          <a:lstStyle/>
          <a:p>
            <a:pPr lvl="0"/>
            <a:r>
              <a:rPr lang="zh-CN" altLang="en-US"/>
              <a:t>单击此处编辑母版文本样式</a:t>
            </a:r>
          </a:p>
          <a:p>
            <a:pPr lvl="1"/>
            <a:r>
              <a:rPr lang="zh-CN" altLang="en-US"/>
              <a:t>第二级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4" name="图片 6"/>
          <p:cNvPicPr>
            <a:picLocks noChangeAspect="1"/>
          </p:cNvPicPr>
          <p:nvPr userDrawn="1"/>
        </p:nvPicPr>
        <p:blipFill>
          <a:blip r:embed="rId2"/>
          <a:srcRect b="2174"/>
          <a:stretch>
            <a:fillRect/>
          </a:stretch>
        </p:blipFill>
        <p:spPr bwMode="auto">
          <a:xfrm>
            <a:off x="0" y="0"/>
            <a:ext cx="12192000" cy="6858000"/>
          </a:xfrm>
          <a:prstGeom prst="rect">
            <a:avLst/>
          </a:prstGeom>
          <a:noFill/>
          <a:ln w="9525">
            <a:noFill/>
            <a:miter lim="800000"/>
            <a:headEnd/>
            <a:tailEnd/>
          </a:ln>
        </p:spPr>
      </p:pic>
      <p:sp>
        <p:nvSpPr>
          <p:cNvPr id="5" name="矩形: 圆角 7"/>
          <p:cNvSpPr/>
          <p:nvPr userDrawn="1"/>
        </p:nvSpPr>
        <p:spPr>
          <a:xfrm>
            <a:off x="222250" y="177800"/>
            <a:ext cx="11747500" cy="6502400"/>
          </a:xfrm>
          <a:prstGeom prst="roundRect">
            <a:avLst>
              <a:gd name="adj" fmla="val 796"/>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8"/>
          <p:cNvSpPr/>
          <p:nvPr userDrawn="1"/>
        </p:nvSpPr>
        <p:spPr>
          <a:xfrm>
            <a:off x="585788" y="806450"/>
            <a:ext cx="252412"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3" name="文本占位符 2"/>
          <p:cNvSpPr>
            <a:spLocks noGrp="1"/>
          </p:cNvSpPr>
          <p:nvPr>
            <p:ph type="body" idx="1"/>
          </p:nvPr>
        </p:nvSpPr>
        <p:spPr>
          <a:xfrm>
            <a:off x="5388610" y="1765935"/>
            <a:ext cx="5964555" cy="4335145"/>
          </a:xfrm>
          <a:prstGeom prst="rect">
            <a:avLst/>
          </a:prstGeom>
        </p:spPr>
        <p:txBody>
          <a:bodyPr rtlCol="0">
            <a:normAutofit/>
          </a:bodyPr>
          <a:lstStyle>
            <a:lvl1pPr>
              <a:defRPr sz="3200"/>
            </a:lvl1pPr>
          </a:lstStyle>
          <a:p>
            <a:pPr lvl="0"/>
            <a:r>
              <a:rPr lang="zh-CN" altLang="en-US"/>
              <a:t>单击此处编辑母版文本样式</a:t>
            </a:r>
          </a:p>
        </p:txBody>
      </p:sp>
      <p:sp>
        <p:nvSpPr>
          <p:cNvPr id="2" name="标题占位符 1"/>
          <p:cNvSpPr>
            <a:spLocks noGrp="1"/>
          </p:cNvSpPr>
          <p:nvPr>
            <p:ph type="title"/>
          </p:nvPr>
        </p:nvSpPr>
        <p:spPr>
          <a:xfrm>
            <a:off x="838200" y="556895"/>
            <a:ext cx="10515600" cy="989330"/>
          </a:xfrm>
          <a:prstGeom prst="rect">
            <a:avLst/>
          </a:prstGeom>
        </p:spPr>
        <p:txBody>
          <a:bodyPr rtlCol="0">
            <a:normAutofit/>
          </a:bodyPr>
          <a:lstStyle>
            <a:lvl1pPr marL="0" marR="0" lvl="0" algn="l" defTabSz="914400" rtl="0" eaLnBrk="1" fontAlgn="auto" latinLnBrk="0" hangingPunct="1">
              <a:lnSpc>
                <a:spcPct val="90000"/>
              </a:lnSpc>
              <a:spcBef>
                <a:spcPct val="0"/>
              </a:spcBef>
              <a:buClrTx/>
              <a:buSzTx/>
              <a:buFontTx/>
              <a:buNone/>
              <a:defRPr kumimoji="0" lang="zh-CN" altLang="en-US" sz="4400" b="0" i="0" u="none" strike="noStrike" kern="1200" cap="none" spc="0" normalizeH="0" baseline="0" noProof="1"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sym typeface="+mn-ea"/>
              </a:defRPr>
            </a:lvl1p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5_节标题">
    <p:spTree>
      <p:nvGrpSpPr>
        <p:cNvPr id="1" name=""/>
        <p:cNvGrpSpPr/>
        <p:nvPr/>
      </p:nvGrpSpPr>
      <p:grpSpPr>
        <a:xfrm>
          <a:off x="0" y="0"/>
          <a:ext cx="0" cy="0"/>
          <a:chOff x="0" y="0"/>
          <a:chExt cx="0" cy="0"/>
        </a:xfrm>
      </p:grpSpPr>
      <p:grpSp>
        <p:nvGrpSpPr>
          <p:cNvPr id="4" name="组合 16"/>
          <p:cNvGrpSpPr>
            <a:grpSpLocks/>
          </p:cNvGrpSpPr>
          <p:nvPr userDrawn="1"/>
        </p:nvGrpSpPr>
        <p:grpSpPr bwMode="auto">
          <a:xfrm>
            <a:off x="0" y="0"/>
            <a:ext cx="12192000" cy="6858000"/>
            <a:chOff x="-1" y="1"/>
            <a:chExt cx="19200" cy="10800"/>
          </a:xfrm>
        </p:grpSpPr>
        <p:pic>
          <p:nvPicPr>
            <p:cNvPr id="5" name="图片 6"/>
            <p:cNvPicPr>
              <a:picLocks noChangeAspect="1"/>
            </p:cNvPicPr>
            <p:nvPr userDrawn="1"/>
          </p:nvPicPr>
          <p:blipFill>
            <a:blip r:embed="rId5"/>
            <a:srcRect b="2174"/>
            <a:stretch>
              <a:fillRect/>
            </a:stretch>
          </p:blipFill>
          <p:spPr bwMode="auto">
            <a:xfrm>
              <a:off x="-1" y="1"/>
              <a:ext cx="19200" cy="10800"/>
            </a:xfrm>
            <a:prstGeom prst="rect">
              <a:avLst/>
            </a:prstGeom>
            <a:noFill/>
            <a:ln w="9525">
              <a:noFill/>
              <a:miter lim="800000"/>
              <a:headEnd/>
              <a:tailEnd/>
            </a:ln>
          </p:spPr>
        </p:pic>
        <p:sp>
          <p:nvSpPr>
            <p:cNvPr id="6" name="矩形: 圆角 7"/>
            <p:cNvSpPr/>
            <p:nvPr userDrawn="1"/>
          </p:nvSpPr>
          <p:spPr>
            <a:xfrm>
              <a:off x="349" y="281"/>
              <a:ext cx="18503" cy="10238"/>
            </a:xfrm>
            <a:prstGeom prst="roundRect">
              <a:avLst>
                <a:gd name="adj" fmla="val 796"/>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5" name="文本占位符 14"/>
          <p:cNvSpPr>
            <a:spLocks noGrp="1"/>
          </p:cNvSpPr>
          <p:nvPr>
            <p:ph type="body" idx="13"/>
          </p:nvPr>
        </p:nvSpPr>
        <p:spPr>
          <a:xfrm>
            <a:off x="1315720" y="2141855"/>
            <a:ext cx="9559925" cy="3561080"/>
          </a:xfrm>
          <a:prstGeom prst="rect">
            <a:avLst/>
          </a:prstGeom>
        </p:spPr>
        <p:txBody>
          <a:bodyPr rtlCol="0">
            <a:normAutofit/>
          </a:bodyPr>
          <a:lstStyle>
            <a:lvl1pPr marL="0" indent="0">
              <a:buNone/>
              <a:defRPr sz="6600">
                <a:effectLst>
                  <a:outerShdw blurRad="38100" dist="38100" dir="2700000" algn="tl">
                    <a:srgbClr val="000000">
                      <a:alpha val="43137"/>
                    </a:srgbClr>
                  </a:outerShdw>
                </a:effectLst>
                <a:latin typeface="微软雅黑 Light" panose="020B0502040204020203" charset="-122"/>
                <a:ea typeface="微软雅黑 Light" panose="020B0502040204020203" charset="-122"/>
              </a:defRPr>
            </a:lvl1pPr>
          </a:lstStyle>
          <a:p>
            <a:pPr lvl="0"/>
            <a:r>
              <a:rPr lang="zh-CN" altLang="en-US"/>
              <a:t>单击此处编辑母版文本样式</a:t>
            </a:r>
          </a:p>
        </p:txBody>
      </p:sp>
      <p:sp>
        <p:nvSpPr>
          <p:cNvPr id="16" name="文本占位符 15"/>
          <p:cNvSpPr>
            <a:spLocks noGrp="1"/>
          </p:cNvSpPr>
          <p:nvPr>
            <p:ph type="body" idx="14"/>
          </p:nvPr>
        </p:nvSpPr>
        <p:spPr>
          <a:xfrm>
            <a:off x="1315720" y="730885"/>
            <a:ext cx="9559290" cy="1045845"/>
          </a:xfrm>
          <a:prstGeom prst="rect">
            <a:avLst/>
          </a:prstGeom>
        </p:spPr>
        <p:txBody>
          <a:bodyPr rtlCol="0">
            <a:normAutofit/>
          </a:bodyPr>
          <a:lstStyle>
            <a:lvl1pPr marL="0" indent="0">
              <a:buNone/>
              <a:defRPr sz="2800">
                <a:solidFill>
                  <a:schemeClr val="bg1">
                    <a:lumMod val="65000"/>
                  </a:schemeClr>
                </a:solidFill>
              </a:defRPr>
            </a:lvl1pPr>
          </a:lstStyle>
          <a:p>
            <a:pPr lvl="0"/>
            <a:r>
              <a:rPr lang="zh-CN" altLang="en-US"/>
              <a:t>单击此处编辑母版文本样式</a:t>
            </a:r>
          </a:p>
        </p:txBody>
      </p:sp>
      <p:sp>
        <p:nvSpPr>
          <p:cNvPr id="7" name="日期占位符 3"/>
          <p:cNvSpPr>
            <a:spLocks noGrp="1"/>
          </p:cNvSpPr>
          <p:nvPr>
            <p:ph type="dt" sz="half" idx="15"/>
            <p:custDataLst>
              <p:tags r:id="rId1"/>
            </p:custDataLst>
          </p:nvPr>
        </p:nvSpPr>
        <p:spPr/>
        <p:txBody>
          <a:bodyPr/>
          <a:lstStyle>
            <a:lvl1pPr>
              <a:defRPr/>
            </a:lvl1pPr>
          </a:lstStyle>
          <a:p>
            <a:pPr>
              <a:defRPr/>
            </a:pPr>
            <a:fld id="{172F75B7-49CE-49D6-9B01-0A06316CD186}" type="datetimeFigureOut">
              <a:rPr lang="zh-CN" altLang="en-US"/>
              <a:pPr>
                <a:defRPr/>
              </a:pPr>
              <a:t>2020/6/8</a:t>
            </a:fld>
            <a:endParaRPr lang="zh-CN" altLang="en-US"/>
          </a:p>
        </p:txBody>
      </p:sp>
      <p:sp>
        <p:nvSpPr>
          <p:cNvPr id="8" name="页脚占位符 4"/>
          <p:cNvSpPr>
            <a:spLocks noGrp="1"/>
          </p:cNvSpPr>
          <p:nvPr>
            <p:ph type="ftr" sz="quarter" idx="16"/>
            <p:custDataLst>
              <p:tags r:id="rId2"/>
            </p:custDataLst>
          </p:nvPr>
        </p:nvSpPr>
        <p:spPr/>
        <p:txBody>
          <a:bodyPr/>
          <a:lstStyle>
            <a:lvl1pPr>
              <a:defRPr/>
            </a:lvl1pPr>
          </a:lstStyle>
          <a:p>
            <a:pPr>
              <a:defRPr/>
            </a:pPr>
            <a:endParaRPr lang="zh-CN" altLang="en-US"/>
          </a:p>
        </p:txBody>
      </p:sp>
      <p:sp>
        <p:nvSpPr>
          <p:cNvPr id="9" name="灯片编号占位符 5"/>
          <p:cNvSpPr>
            <a:spLocks noGrp="1"/>
          </p:cNvSpPr>
          <p:nvPr>
            <p:ph type="sldNum" sz="quarter" idx="17"/>
            <p:custDataLst>
              <p:tags r:id="rId3"/>
            </p:custDataLst>
          </p:nvPr>
        </p:nvSpPr>
        <p:spPr/>
        <p:txBody>
          <a:bodyPr/>
          <a:lstStyle>
            <a:lvl1pPr>
              <a:defRPr/>
            </a:lvl1pPr>
          </a:lstStyle>
          <a:p>
            <a:pPr>
              <a:defRPr/>
            </a:pPr>
            <a:fld id="{421068DB-56C2-4F32-A0D6-A7AA8334ABBD}"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2105660"/>
            <a:ext cx="5181600" cy="4071620"/>
          </a:xfrm>
        </p:spPr>
        <p:txBody>
          <a:bodyPr/>
          <a:lstStyle/>
          <a:p>
            <a:pPr lvl="0"/>
            <a:r>
              <a:rPr lang="zh-CN" altLang="en-US"/>
              <a:t>单击此处编辑母版文本样式</a:t>
            </a:r>
          </a:p>
          <a:p>
            <a:pPr lvl="1"/>
            <a:r>
              <a:rPr lang="zh-CN" altLang="en-US"/>
              <a:t>第二级</a:t>
            </a:r>
          </a:p>
        </p:txBody>
      </p:sp>
      <p:sp>
        <p:nvSpPr>
          <p:cNvPr id="4" name="内容占位符 3"/>
          <p:cNvSpPr>
            <a:spLocks noGrp="1"/>
          </p:cNvSpPr>
          <p:nvPr>
            <p:ph sz="half" idx="2"/>
          </p:nvPr>
        </p:nvSpPr>
        <p:spPr>
          <a:xfrm>
            <a:off x="6172200" y="2105660"/>
            <a:ext cx="5181600" cy="4071620"/>
          </a:xfrm>
        </p:spPr>
        <p:txBody>
          <a:bodyPr/>
          <a:lstStyle/>
          <a:p>
            <a:pPr lvl="0"/>
            <a:r>
              <a:rPr lang="zh-CN" altLang="en-US"/>
              <a:t>单击此处编辑母版文本样式</a:t>
            </a:r>
          </a:p>
          <a:p>
            <a:pPr lvl="1"/>
            <a:r>
              <a:rPr lang="zh-CN" altLang="en-US"/>
              <a:t>第二级</a:t>
            </a:r>
          </a:p>
        </p:txBody>
      </p:sp>
      <p:sp>
        <p:nvSpPr>
          <p:cNvPr id="5" name="日期占位符 3"/>
          <p:cNvSpPr>
            <a:spLocks noGrp="1"/>
          </p:cNvSpPr>
          <p:nvPr>
            <p:ph type="dt" sz="half" idx="10"/>
          </p:nvPr>
        </p:nvSpPr>
        <p:spPr/>
        <p:txBody>
          <a:bodyPr/>
          <a:lstStyle>
            <a:lvl1pPr>
              <a:defRPr/>
            </a:lvl1pPr>
          </a:lstStyle>
          <a:p>
            <a:pPr>
              <a:defRPr/>
            </a:pPr>
            <a:fld id="{960A0073-AFDF-4054-95CB-B3827FDB8F17}" type="datetimeFigureOut">
              <a:rPr lang="zh-CN" altLang="en-US"/>
              <a:pPr>
                <a:defRPr/>
              </a:pPr>
              <a:t>2020/6/8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36E7790-8A72-4CF6-B6E1-F851BC992E8D}"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928F4469-8B6F-4EC4-BCDF-DEFA3F97F68A}" type="datetimeFigureOut">
              <a:rPr lang="zh-CN" altLang="en-US"/>
              <a:pPr>
                <a:defRPr/>
              </a:pPr>
              <a:t>2020/6/8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5D54A6EB-2C25-4A02-9F53-32051B5A5D2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E2A2080-4BF5-4557-9BA5-95D51418CF11}" type="datetimeFigureOut">
              <a:rPr lang="zh-CN" altLang="en-US"/>
              <a:pPr>
                <a:defRPr/>
              </a:pPr>
              <a:t>2020/6/8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F0FABFC2-6AA0-4AC0-BD27-6CE895C6D12E}"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4" name="图片 6"/>
          <p:cNvPicPr>
            <a:picLocks noChangeAspect="1"/>
          </p:cNvPicPr>
          <p:nvPr userDrawn="1"/>
        </p:nvPicPr>
        <p:blipFill>
          <a:blip r:embed="rId2"/>
          <a:srcRect b="2174"/>
          <a:stretch>
            <a:fillRect/>
          </a:stretch>
        </p:blipFill>
        <p:spPr bwMode="auto">
          <a:xfrm>
            <a:off x="0" y="0"/>
            <a:ext cx="12192000" cy="6858000"/>
          </a:xfrm>
          <a:prstGeom prst="rect">
            <a:avLst/>
          </a:prstGeom>
          <a:noFill/>
          <a:ln w="9525">
            <a:noFill/>
            <a:miter lim="800000"/>
            <a:headEnd/>
            <a:tailEnd/>
          </a:ln>
        </p:spPr>
      </p:pic>
      <p:sp>
        <p:nvSpPr>
          <p:cNvPr id="5" name="矩形: 圆角 7"/>
          <p:cNvSpPr/>
          <p:nvPr userDrawn="1"/>
        </p:nvSpPr>
        <p:spPr>
          <a:xfrm>
            <a:off x="222250" y="177800"/>
            <a:ext cx="11747500" cy="6502400"/>
          </a:xfrm>
          <a:prstGeom prst="roundRect">
            <a:avLst>
              <a:gd name="adj" fmla="val 796"/>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8"/>
          <p:cNvSpPr/>
          <p:nvPr userDrawn="1"/>
        </p:nvSpPr>
        <p:spPr>
          <a:xfrm>
            <a:off x="585788" y="806450"/>
            <a:ext cx="252412"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3" name="文本占位符 2"/>
          <p:cNvSpPr>
            <a:spLocks noGrp="1"/>
          </p:cNvSpPr>
          <p:nvPr>
            <p:ph type="body" idx="1"/>
          </p:nvPr>
        </p:nvSpPr>
        <p:spPr>
          <a:xfrm>
            <a:off x="838200" y="556895"/>
            <a:ext cx="10515600" cy="5737860"/>
          </a:xfrm>
          <a:prstGeom prst="rect">
            <a:avLst/>
          </a:prstGeom>
        </p:spPr>
        <p:txBody>
          <a:bodyPr rtlCol="0">
            <a:normAutofit/>
          </a:bodyPr>
          <a:lstStyle/>
          <a:p>
            <a:pPr lvl="0"/>
            <a:r>
              <a:rPr lang="zh-CN" altLang="en-US"/>
              <a:t>单击此处编辑母版文本样式</a:t>
            </a:r>
          </a:p>
          <a:p>
            <a:pPr lvl="1"/>
            <a:r>
              <a:rPr lang="zh-CN" altLang="en-US"/>
              <a:t>第二级</a:t>
            </a:r>
          </a:p>
        </p:txBody>
      </p:sp>
    </p:spTree>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4" name="图片 6"/>
          <p:cNvPicPr>
            <a:picLocks noChangeAspect="1"/>
          </p:cNvPicPr>
          <p:nvPr userDrawn="1"/>
        </p:nvPicPr>
        <p:blipFill>
          <a:blip r:embed="rId2"/>
          <a:srcRect b="2174"/>
          <a:stretch>
            <a:fillRect/>
          </a:stretch>
        </p:blipFill>
        <p:spPr bwMode="auto">
          <a:xfrm>
            <a:off x="0" y="0"/>
            <a:ext cx="12192000" cy="6858000"/>
          </a:xfrm>
          <a:prstGeom prst="rect">
            <a:avLst/>
          </a:prstGeom>
          <a:noFill/>
          <a:ln w="9525">
            <a:noFill/>
            <a:miter lim="800000"/>
            <a:headEnd/>
            <a:tailEnd/>
          </a:ln>
        </p:spPr>
      </p:pic>
      <p:sp>
        <p:nvSpPr>
          <p:cNvPr id="6" name="矩形: 圆角 7"/>
          <p:cNvSpPr/>
          <p:nvPr userDrawn="1"/>
        </p:nvSpPr>
        <p:spPr>
          <a:xfrm>
            <a:off x="222250" y="177800"/>
            <a:ext cx="11747500" cy="6502400"/>
          </a:xfrm>
          <a:prstGeom prst="roundRect">
            <a:avLst>
              <a:gd name="adj" fmla="val 796"/>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8"/>
          <p:cNvSpPr/>
          <p:nvPr userDrawn="1"/>
        </p:nvSpPr>
        <p:spPr>
          <a:xfrm>
            <a:off x="585788" y="806450"/>
            <a:ext cx="252412" cy="2540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413728"/>
              </a:solidFill>
            </a:endParaRPr>
          </a:p>
        </p:txBody>
      </p:sp>
      <p:sp>
        <p:nvSpPr>
          <p:cNvPr id="3" name="文本占位符 2"/>
          <p:cNvSpPr>
            <a:spLocks noGrp="1"/>
          </p:cNvSpPr>
          <p:nvPr>
            <p:ph type="body" idx="1"/>
          </p:nvPr>
        </p:nvSpPr>
        <p:spPr>
          <a:xfrm>
            <a:off x="4422140" y="1059815"/>
            <a:ext cx="6931025" cy="5041265"/>
          </a:xfrm>
          <a:prstGeom prst="rect">
            <a:avLst/>
          </a:prstGeom>
        </p:spPr>
        <p:txBody>
          <a:bodyPr rtlCol="0">
            <a:normAutofit/>
          </a:bodyPr>
          <a:lstStyle>
            <a:lvl1pPr>
              <a:defRPr sz="3200"/>
            </a:lvl1pPr>
          </a:lstStyle>
          <a:p>
            <a:pPr lvl="0"/>
            <a:r>
              <a:rPr lang="zh-CN" altLang="en-US"/>
              <a:t>单击此处编辑母版文本样式</a:t>
            </a:r>
          </a:p>
        </p:txBody>
      </p:sp>
      <p:sp>
        <p:nvSpPr>
          <p:cNvPr id="5" name="图片占位符 4"/>
          <p:cNvSpPr>
            <a:spLocks noGrp="1"/>
          </p:cNvSpPr>
          <p:nvPr>
            <p:ph type="pic" idx="13"/>
          </p:nvPr>
        </p:nvSpPr>
        <p:spPr>
          <a:xfrm>
            <a:off x="838200" y="1060450"/>
            <a:ext cx="3404235" cy="50412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Tree>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C09CDDF6-B22A-4F96-BB95-85BB29E29C4E}" type="datetimeFigureOut">
              <a:rPr lang="zh-CN" altLang="en-US"/>
              <a:pPr>
                <a:defRPr/>
              </a:pPr>
              <a:t>2020/6/8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F486327-2942-421F-ABAF-CD555DB10DB2}" type="slidenum">
              <a:rPr lang="zh-CN" altLang="en-US"/>
              <a:pPr>
                <a:defRPr/>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05C3261-F3AF-4066-9E82-0CA3FBEF6D8B}" type="datetimeFigureOut">
              <a:rPr lang="zh-CN" altLang="en-US"/>
              <a:pPr>
                <a:defRPr/>
              </a:pPr>
              <a:t>2020/6/8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412FE8E-A03B-4AD0-854B-114C84EF153B}"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标题占位符 1"/>
          <p:cNvSpPr>
            <a:spLocks noGrp="1"/>
          </p:cNvSpPr>
          <p:nvPr>
            <p:ph type="title"/>
          </p:nvPr>
        </p:nvSpPr>
        <p:spPr bwMode="auto">
          <a:xfrm>
            <a:off x="838200" y="806450"/>
            <a:ext cx="10515600" cy="1120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4579" name="文本占位符 2"/>
          <p:cNvSpPr>
            <a:spLocks noGrp="1"/>
          </p:cNvSpPr>
          <p:nvPr>
            <p:ph type="body" idx="1"/>
          </p:nvPr>
        </p:nvSpPr>
        <p:spPr bwMode="auto">
          <a:xfrm>
            <a:off x="838200" y="2060575"/>
            <a:ext cx="10515600" cy="4116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9F0B19B2-7624-47A0-968E-71A6F59F8EC0}" type="datetimeFigureOut">
              <a:rPr lang="zh-CN" altLang="en-US"/>
              <a:pPr>
                <a:defRPr/>
              </a:pPr>
              <a:t>2020/6/8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C1B73AB2-B30A-4D12-82B2-BC6688F7B14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58" r:id="rId8"/>
    <p:sldLayoutId id="2147483659" r:id="rId9"/>
    <p:sldLayoutId id="2147483660" r:id="rId10"/>
    <p:sldLayoutId id="2147483670" r:id="rId11"/>
    <p:sldLayoutId id="2147483671" r:id="rId12"/>
    <p:sldLayoutId id="2147483661" r:id="rId13"/>
    <p:sldLayoutId id="2147483662"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defRPr>
      </a:lvl5pPr>
      <a:lvl6pPr marL="457200" algn="l" rtl="0" fontAlgn="base">
        <a:lnSpc>
          <a:spcPct val="90000"/>
        </a:lnSpc>
        <a:spcBef>
          <a:spcPct val="0"/>
        </a:spcBef>
        <a:spcAft>
          <a:spcPct val="0"/>
        </a:spcAft>
        <a:defRPr sz="4400">
          <a:solidFill>
            <a:schemeClr val="tx1"/>
          </a:solidFill>
          <a:latin typeface="Calibri" pitchFamily="34" charset="0"/>
          <a:ea typeface="微软雅黑" pitchFamily="34" charset="-122"/>
        </a:defRPr>
      </a:lvl6pPr>
      <a:lvl7pPr marL="914400" algn="l" rtl="0" fontAlgn="base">
        <a:lnSpc>
          <a:spcPct val="90000"/>
        </a:lnSpc>
        <a:spcBef>
          <a:spcPct val="0"/>
        </a:spcBef>
        <a:spcAft>
          <a:spcPct val="0"/>
        </a:spcAft>
        <a:defRPr sz="4400">
          <a:solidFill>
            <a:schemeClr val="tx1"/>
          </a:solidFill>
          <a:latin typeface="Calibri" pitchFamily="34" charset="0"/>
          <a:ea typeface="微软雅黑" pitchFamily="34" charset="-122"/>
        </a:defRPr>
      </a:lvl7pPr>
      <a:lvl8pPr marL="1371600" algn="l" rtl="0" fontAlgn="base">
        <a:lnSpc>
          <a:spcPct val="90000"/>
        </a:lnSpc>
        <a:spcBef>
          <a:spcPct val="0"/>
        </a:spcBef>
        <a:spcAft>
          <a:spcPct val="0"/>
        </a:spcAft>
        <a:defRPr sz="4400">
          <a:solidFill>
            <a:schemeClr val="tx1"/>
          </a:solidFill>
          <a:latin typeface="Calibri" pitchFamily="34" charset="0"/>
          <a:ea typeface="微软雅黑" pitchFamily="34" charset="-122"/>
        </a:defRPr>
      </a:lvl8pPr>
      <a:lvl9pPr marL="1828800" algn="l" rtl="0" fontAlgn="base">
        <a:lnSpc>
          <a:spcPct val="90000"/>
        </a:lnSpc>
        <a:spcBef>
          <a:spcPct val="0"/>
        </a:spcBef>
        <a:spcAft>
          <a:spcPct val="0"/>
        </a:spcAft>
        <a:defRPr sz="4400">
          <a:solidFill>
            <a:schemeClr val="tx1"/>
          </a:solidFill>
          <a:latin typeface="Calibri" pitchFamily="34" charset="0"/>
          <a:ea typeface="微软雅黑" pitchFamily="34" charset="-122"/>
        </a:defRPr>
      </a:lvl9pPr>
    </p:titleStyle>
    <p:bodyStyle>
      <a:lvl1pPr marL="228600" indent="-228600" algn="l" rtl="0" eaLnBrk="0" fontAlgn="base" hangingPunct="0">
        <a:lnSpc>
          <a:spcPct val="150000"/>
        </a:lnSpc>
        <a:spcBef>
          <a:spcPts val="1000"/>
        </a:spcBef>
        <a:spcAft>
          <a:spcPct val="0"/>
        </a:spcAft>
        <a:buFont typeface="Arial" charset="0"/>
        <a:buChar char="•"/>
        <a:defRPr sz="3600" kern="1200">
          <a:solidFill>
            <a:srgbClr val="413728"/>
          </a:solidFill>
          <a:latin typeface="+mn-ea"/>
          <a:ea typeface="+mn-ea"/>
          <a:cs typeface="+mn-cs"/>
        </a:defRPr>
      </a:lvl1pPr>
      <a:lvl2pPr marL="685800" indent="-228600" algn="l" rtl="0" eaLnBrk="0" fontAlgn="base" hangingPunct="0">
        <a:lnSpc>
          <a:spcPct val="150000"/>
        </a:lnSpc>
        <a:spcBef>
          <a:spcPts val="500"/>
        </a:spcBef>
        <a:spcAft>
          <a:spcPct val="0"/>
        </a:spcAft>
        <a:buFont typeface="Arial" charset="0"/>
        <a:buChar char="•"/>
        <a:defRPr sz="2800" kern="1200">
          <a:solidFill>
            <a:srgbClr val="413728"/>
          </a:solidFill>
          <a:latin typeface="+mn-ea"/>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8.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9.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0.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1.xml"/><Relationship Id="rId1" Type="http://schemas.openxmlformats.org/officeDocument/2006/relationships/vmlDrawing" Target="../drawings/vmlDrawing8.vml"/><Relationship Id="rId5" Type="http://schemas.openxmlformats.org/officeDocument/2006/relationships/oleObject" Target="../embeddings/oleObject8.bin"/><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2.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4.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49.png"/></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1.xml"/><Relationship Id="rId5" Type="http://schemas.openxmlformats.org/officeDocument/2006/relationships/image" Target="../media/image65.png"/><Relationship Id="rId4" Type="http://schemas.openxmlformats.org/officeDocument/2006/relationships/image" Target="../media/image64.png"/></Relationships>
</file>

<file path=ppt/slides/_rels/slide9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1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图片 5" descr="图片63_meitu_27"/>
          <p:cNvPicPr>
            <a:picLocks noChangeAspect="1"/>
          </p:cNvPicPr>
          <p:nvPr/>
        </p:nvPicPr>
        <p:blipFill>
          <a:blip r:embed="rId2"/>
          <a:srcRect/>
          <a:stretch>
            <a:fillRect/>
          </a:stretch>
        </p:blipFill>
        <p:spPr bwMode="auto">
          <a:xfrm>
            <a:off x="25400" y="7938"/>
            <a:ext cx="12303125" cy="6840537"/>
          </a:xfrm>
          <a:prstGeom prst="rect">
            <a:avLst/>
          </a:prstGeom>
          <a:noFill/>
          <a:ln w="9525">
            <a:noFill/>
            <a:miter lim="800000"/>
            <a:headEnd/>
            <a:tailEnd/>
          </a:ln>
        </p:spPr>
      </p:pic>
      <p:pic>
        <p:nvPicPr>
          <p:cNvPr id="17410" name="图片 4" descr="图片62_meitu_26"/>
          <p:cNvPicPr>
            <a:picLocks noChangeAspect="1"/>
          </p:cNvPicPr>
          <p:nvPr/>
        </p:nvPicPr>
        <p:blipFill>
          <a:blip r:embed="rId3">
            <a:clrChange>
              <a:clrFrom>
                <a:srgbClr val="F6F6F6"/>
              </a:clrFrom>
              <a:clrTo>
                <a:srgbClr val="F6F6F6">
                  <a:alpha val="0"/>
                </a:srgbClr>
              </a:clrTo>
            </a:clrChange>
          </a:blip>
          <a:srcRect/>
          <a:stretch>
            <a:fillRect/>
          </a:stretch>
        </p:blipFill>
        <p:spPr bwMode="auto">
          <a:xfrm>
            <a:off x="25400" y="-34925"/>
            <a:ext cx="12303125" cy="6911975"/>
          </a:xfrm>
          <a:prstGeom prst="rect">
            <a:avLst/>
          </a:prstGeom>
          <a:noFill/>
          <a:ln w="9525">
            <a:noFill/>
            <a:miter lim="800000"/>
            <a:headEnd/>
            <a:tailEnd/>
          </a:ln>
        </p:spPr>
      </p:pic>
      <p:sp>
        <p:nvSpPr>
          <p:cNvPr id="4" name="文本框 3"/>
          <p:cNvSpPr txBox="1"/>
          <p:nvPr/>
        </p:nvSpPr>
        <p:spPr>
          <a:xfrm>
            <a:off x="254635" y="262255"/>
            <a:ext cx="3890809" cy="646331"/>
          </a:xfrm>
          <a:prstGeom prst="rect">
            <a:avLst/>
          </a:prstGeom>
          <a:noFill/>
        </p:spPr>
        <p:txBody>
          <a:bodyPr wrap="none">
            <a:spAutoFit/>
          </a:bodyPr>
          <a:lstStyle/>
          <a:p>
            <a:pPr fontAlgn="auto">
              <a:spcBef>
                <a:spcPts val="0"/>
              </a:spcBef>
              <a:spcAft>
                <a:spcPts val="0"/>
              </a:spcAft>
              <a:defRPr/>
            </a:pPr>
            <a:r>
              <a:rPr lang="zh-CN" altLang="en-US" sz="3600" b="1" dirty="0">
                <a:ln w="22225">
                  <a:solidFill>
                    <a:schemeClr val="accent2"/>
                  </a:solidFill>
                  <a:prstDash val="solid"/>
                </a:ln>
                <a:solidFill>
                  <a:schemeClr val="accent2"/>
                </a:solidFill>
                <a:latin typeface="方正粗黑宋简体" panose="02000000000000000000" charset="-122"/>
                <a:ea typeface="方正粗黑宋简体" panose="02000000000000000000" charset="-122"/>
                <a:sym typeface="+mn-ea"/>
              </a:rPr>
              <a:t>湘南幼专万名师生</a:t>
            </a:r>
          </a:p>
        </p:txBody>
      </p:sp>
      <p:sp>
        <p:nvSpPr>
          <p:cNvPr id="2" name="文本框 1"/>
          <p:cNvSpPr txBox="1"/>
          <p:nvPr/>
        </p:nvSpPr>
        <p:spPr>
          <a:xfrm>
            <a:off x="766445" y="2072005"/>
            <a:ext cx="10986135" cy="2245360"/>
          </a:xfrm>
          <a:prstGeom prst="rect">
            <a:avLst/>
          </a:prstGeom>
          <a:noFill/>
        </p:spPr>
        <p:txBody>
          <a:bodyPr>
            <a:spAutoFit/>
            <a:scene3d>
              <a:camera prst="orthographicFront"/>
              <a:lightRig rig="threePt" dir="t"/>
            </a:scene3d>
          </a:bodyPr>
          <a:lstStyle/>
          <a:p>
            <a:pPr algn="ctr" fontAlgn="auto">
              <a:spcBef>
                <a:spcPts val="0"/>
              </a:spcBef>
              <a:spcAft>
                <a:spcPts val="0"/>
              </a:spcAft>
              <a:defRPr/>
            </a:pPr>
            <a:r>
              <a:rPr lang="zh-CN" altLang="en-US" sz="6000" b="1" dirty="0">
                <a:effectLst>
                  <a:outerShdw blurRad="38100" dist="19050" dir="2700000" algn="tl" rotWithShape="0">
                    <a:schemeClr val="dk1">
                      <a:alpha val="40000"/>
                    </a:schemeClr>
                  </a:outerShdw>
                </a:effectLst>
                <a:latin typeface="黑体-简" panose="02000000000000000000" charset="-122"/>
                <a:ea typeface="黑体-简" panose="02000000000000000000" charset="-122"/>
                <a:sym typeface="+mn-ea"/>
              </a:rPr>
              <a:t>与祖国同命运   与人民共患难    </a:t>
            </a:r>
          </a:p>
          <a:p>
            <a:pPr algn="ctr" fontAlgn="auto">
              <a:spcBef>
                <a:spcPts val="0"/>
              </a:spcBef>
              <a:spcAft>
                <a:spcPts val="0"/>
              </a:spcAft>
              <a:defRPr/>
            </a:pPr>
            <a:r>
              <a:rPr lang="zh-CN" altLang="en-US" sz="3200" b="1" dirty="0">
                <a:effectLst>
                  <a:outerShdw blurRad="38100" dist="19050" dir="2700000" algn="tl" rotWithShape="0">
                    <a:schemeClr val="dk1">
                      <a:alpha val="40000"/>
                    </a:schemeClr>
                  </a:outerShdw>
                </a:effectLst>
                <a:latin typeface="黑体-简" panose="02000000000000000000" charset="-122"/>
                <a:ea typeface="黑体-简" panose="02000000000000000000" charset="-122"/>
                <a:sym typeface="+mn-ea"/>
              </a:rPr>
              <a:t> </a:t>
            </a:r>
          </a:p>
          <a:p>
            <a:pPr algn="ctr" fontAlgn="auto">
              <a:spcBef>
                <a:spcPts val="0"/>
              </a:spcBef>
              <a:spcAft>
                <a:spcPts val="0"/>
              </a:spcAft>
              <a:defRPr/>
            </a:pPr>
            <a:r>
              <a:rPr lang="zh-CN" altLang="en-US" sz="4800" b="1" dirty="0">
                <a:effectLst>
                  <a:outerShdw blurRad="38100" dist="19050" dir="2700000" algn="tl" rotWithShape="0">
                    <a:schemeClr val="dk1">
                      <a:alpha val="40000"/>
                    </a:schemeClr>
                  </a:outerShdw>
                </a:effectLst>
                <a:latin typeface="华文楷体" panose="02010600040101010101" charset="-122"/>
                <a:ea typeface="华文楷体" panose="02010600040101010101" charset="-122"/>
                <a:sym typeface="+mn-ea"/>
              </a:rPr>
              <a:t>疫情防控开学第一课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5363" y="2657475"/>
            <a:ext cx="5938837" cy="1016000"/>
          </a:xfrm>
          <a:prstGeom prst="rect">
            <a:avLst/>
          </a:prstGeom>
          <a:noFill/>
        </p:spPr>
        <p:txBody>
          <a:bodyPr>
            <a:spAutoFit/>
          </a:bodyPr>
          <a:lstStyle/>
          <a:p>
            <a:pPr algn="ctr" fontAlgn="auto">
              <a:spcBef>
                <a:spcPts val="0"/>
              </a:spcBef>
              <a:spcAft>
                <a:spcPts val="0"/>
              </a:spcAft>
              <a:defRPr/>
            </a:pPr>
            <a:r>
              <a:rPr lang="zh-CN" altLang="en-US" sz="6000" b="1">
                <a:solidFill>
                  <a:schemeClr val="bg1">
                    <a:lumMod val="85000"/>
                  </a:schemeClr>
                </a:solidFill>
                <a:latin typeface="宋体" panose="02010600030101010101" pitchFamily="2" charset="-122"/>
                <a:ea typeface="宋体" panose="02010600030101010101" pitchFamily="2" charset="-122"/>
              </a:rPr>
              <a:t>第一篇</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68675" y="3421063"/>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8" name="矩形 17"/>
          <p:cNvSpPr/>
          <p:nvPr/>
        </p:nvSpPr>
        <p:spPr>
          <a:xfrm>
            <a:off x="3368675" y="4079875"/>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grpSp>
        <p:nvGrpSpPr>
          <p:cNvPr id="1028" name="组合 19"/>
          <p:cNvGrpSpPr>
            <a:grpSpLocks/>
          </p:cNvGrpSpPr>
          <p:nvPr/>
        </p:nvGrpSpPr>
        <p:grpSpPr bwMode="auto">
          <a:xfrm>
            <a:off x="3373438" y="3903663"/>
            <a:ext cx="2586037" cy="460375"/>
            <a:chOff x="914400" y="2922644"/>
            <a:chExt cx="2585948" cy="460375"/>
          </a:xfrm>
        </p:grpSpPr>
        <p:sp>
          <p:nvSpPr>
            <p:cNvPr id="21" name="矩形 20"/>
            <p:cNvSpPr/>
            <p:nvPr/>
          </p:nvSpPr>
          <p:spPr>
            <a:xfrm>
              <a:off x="914400" y="3084569"/>
              <a:ext cx="163506" cy="920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045" name="矩形 21"/>
            <p:cNvSpPr>
              <a:spLocks noChangeArrowheads="1"/>
            </p:cNvSpPr>
            <p:nvPr/>
          </p:nvSpPr>
          <p:spPr bwMode="auto">
            <a:xfrm>
              <a:off x="1183868" y="2922644"/>
              <a:ext cx="2316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三、</a:t>
              </a:r>
              <a:r>
                <a:rPr lang="zh-CN" altLang="en-US" sz="2400">
                  <a:solidFill>
                    <a:srgbClr val="413728"/>
                  </a:solidFill>
                  <a:latin typeface="微软雅黑" pitchFamily="34" charset="-122"/>
                  <a:ea typeface="微软雅黑" pitchFamily="34" charset="-122"/>
                  <a:sym typeface="+mn-ea"/>
                </a:rPr>
                <a:t>生理</a:t>
              </a:r>
              <a:r>
                <a:rPr lang="zh-CN" altLang="en-US" sz="2400">
                  <a:solidFill>
                    <a:srgbClr val="413728"/>
                  </a:solidFill>
                  <a:latin typeface="微软雅黑" pitchFamily="34" charset="-122"/>
                  <a:ea typeface="微软雅黑" pitchFamily="34" charset="-122"/>
                </a:rPr>
                <a:t>保健篇</a:t>
              </a:r>
            </a:p>
          </p:txBody>
        </p:sp>
      </p:grpSp>
      <p:grpSp>
        <p:nvGrpSpPr>
          <p:cNvPr id="1029" name="组合 22"/>
          <p:cNvGrpSpPr>
            <a:grpSpLocks/>
          </p:cNvGrpSpPr>
          <p:nvPr/>
        </p:nvGrpSpPr>
        <p:grpSpPr bwMode="auto">
          <a:xfrm>
            <a:off x="3368675" y="4643438"/>
            <a:ext cx="2586038" cy="460375"/>
            <a:chOff x="914400" y="2922644"/>
            <a:chExt cx="2585948" cy="460375"/>
          </a:xfrm>
        </p:grpSpPr>
        <p:sp>
          <p:nvSpPr>
            <p:cNvPr id="24" name="矩形 23"/>
            <p:cNvSpPr/>
            <p:nvPr/>
          </p:nvSpPr>
          <p:spPr>
            <a:xfrm>
              <a:off x="914400" y="3051231"/>
              <a:ext cx="168269"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043" name="矩形 24"/>
            <p:cNvSpPr>
              <a:spLocks noChangeArrowheads="1"/>
            </p:cNvSpPr>
            <p:nvPr/>
          </p:nvSpPr>
          <p:spPr bwMode="auto">
            <a:xfrm>
              <a:off x="1183868" y="2922644"/>
              <a:ext cx="2316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四、心理保健篇</a:t>
              </a:r>
            </a:p>
          </p:txBody>
        </p:sp>
      </p:grpSp>
      <p:grpSp>
        <p:nvGrpSpPr>
          <p:cNvPr id="1030" name="组合 25"/>
          <p:cNvGrpSpPr>
            <a:grpSpLocks/>
          </p:cNvGrpSpPr>
          <p:nvPr/>
        </p:nvGrpSpPr>
        <p:grpSpPr bwMode="auto">
          <a:xfrm>
            <a:off x="3368675" y="2663825"/>
            <a:ext cx="5024438" cy="460375"/>
            <a:chOff x="914400" y="2922644"/>
            <a:chExt cx="5024348" cy="460375"/>
          </a:xfrm>
        </p:grpSpPr>
        <p:sp>
          <p:nvSpPr>
            <p:cNvPr id="27" name="矩形 26"/>
            <p:cNvSpPr/>
            <p:nvPr/>
          </p:nvSpPr>
          <p:spPr>
            <a:xfrm>
              <a:off x="914400" y="3068694"/>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8" name="矩形 27"/>
            <p:cNvSpPr/>
            <p:nvPr/>
          </p:nvSpPr>
          <p:spPr>
            <a:xfrm>
              <a:off x="1184270" y="2922644"/>
              <a:ext cx="4754478"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胡晓波男神体" panose="02010600030101010101" pitchFamily="2" charset="-122"/>
                </a:rPr>
                <a:t>一、</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胡晓波男神体" panose="02010600030101010101" pitchFamily="2" charset="-122"/>
                </a:rPr>
                <a:t>新型冠状病毒肺炎的基础知识</a:t>
              </a:r>
            </a:p>
          </p:txBody>
        </p:sp>
      </p:grpSp>
      <p:grpSp>
        <p:nvGrpSpPr>
          <p:cNvPr id="1031" name="组合 1"/>
          <p:cNvGrpSpPr>
            <a:grpSpLocks/>
          </p:cNvGrpSpPr>
          <p:nvPr/>
        </p:nvGrpSpPr>
        <p:grpSpPr bwMode="auto">
          <a:xfrm>
            <a:off x="3373438" y="3248025"/>
            <a:ext cx="2890837" cy="460375"/>
            <a:chOff x="914400" y="2922644"/>
            <a:chExt cx="2890748" cy="460375"/>
          </a:xfrm>
        </p:grpSpPr>
        <p:sp>
          <p:nvSpPr>
            <p:cNvPr id="3" name="矩形 2"/>
            <p:cNvSpPr/>
            <p:nvPr/>
          </p:nvSpPr>
          <p:spPr>
            <a:xfrm>
              <a:off x="914400" y="3071869"/>
              <a:ext cx="163507" cy="762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 name="矩形 3"/>
            <p:cNvSpPr/>
            <p:nvPr/>
          </p:nvSpPr>
          <p:spPr>
            <a:xfrm>
              <a:off x="1184267" y="2922644"/>
              <a:ext cx="2620881"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cs typeface="胡晓波男神体" panose="02010600030101010101" pitchFamily="2" charset="-122"/>
                </a:rPr>
                <a:t>二、</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个人防护知识</a:t>
              </a:r>
            </a:p>
          </p:txBody>
        </p:sp>
      </p:grpSp>
      <p:grpSp>
        <p:nvGrpSpPr>
          <p:cNvPr id="1032" name="组合 4"/>
          <p:cNvGrpSpPr>
            <a:grpSpLocks/>
          </p:cNvGrpSpPr>
          <p:nvPr/>
        </p:nvGrpSpPr>
        <p:grpSpPr bwMode="auto">
          <a:xfrm>
            <a:off x="3368675" y="5353050"/>
            <a:ext cx="5329238" cy="460375"/>
            <a:chOff x="914400" y="2922644"/>
            <a:chExt cx="5329148" cy="460375"/>
          </a:xfrm>
        </p:grpSpPr>
        <p:sp>
          <p:nvSpPr>
            <p:cNvPr id="6" name="矩形 5"/>
            <p:cNvSpPr/>
            <p:nvPr/>
          </p:nvSpPr>
          <p:spPr>
            <a:xfrm>
              <a:off x="914400" y="3051232"/>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037" name="矩形 6"/>
            <p:cNvSpPr>
              <a:spLocks noChangeArrowheads="1"/>
            </p:cNvSpPr>
            <p:nvPr/>
          </p:nvSpPr>
          <p:spPr bwMode="auto">
            <a:xfrm>
              <a:off x="1183868" y="2922644"/>
              <a:ext cx="50596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五、返校后疫情防控要求及注意事项</a:t>
              </a:r>
            </a:p>
          </p:txBody>
        </p:sp>
      </p:grpSp>
      <p:grpSp>
        <p:nvGrpSpPr>
          <p:cNvPr id="1033" name="组合 7"/>
          <p:cNvGrpSpPr>
            <a:grpSpLocks/>
          </p:cNvGrpSpPr>
          <p:nvPr/>
        </p:nvGrpSpPr>
        <p:grpSpPr bwMode="auto">
          <a:xfrm>
            <a:off x="3368675" y="6018213"/>
            <a:ext cx="4110038" cy="460375"/>
            <a:chOff x="914400" y="2922644"/>
            <a:chExt cx="4109948" cy="460375"/>
          </a:xfrm>
        </p:grpSpPr>
        <p:sp>
          <p:nvSpPr>
            <p:cNvPr id="9" name="矩形 8"/>
            <p:cNvSpPr/>
            <p:nvPr/>
          </p:nvSpPr>
          <p:spPr>
            <a:xfrm>
              <a:off x="914400" y="3051231"/>
              <a:ext cx="168271"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035" name="矩形 9"/>
            <p:cNvSpPr>
              <a:spLocks noChangeArrowheads="1"/>
            </p:cNvSpPr>
            <p:nvPr/>
          </p:nvSpPr>
          <p:spPr bwMode="auto">
            <a:xfrm>
              <a:off x="1183868" y="2922644"/>
              <a:ext cx="3840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六、学校疫情防控应急管理</a:t>
              </a:r>
            </a:p>
          </p:txBody>
        </p:sp>
      </p:grpSp>
      <p:graphicFrame>
        <p:nvGraphicFramePr>
          <p:cNvPr id="1025" name="Object 1" descr="image7"/>
          <p:cNvGraphicFramePr>
            <a:graphicFrameLocks/>
          </p:cNvGraphicFramePr>
          <p:nvPr/>
        </p:nvGraphicFramePr>
        <p:xfrm>
          <a:off x="2206625" y="2663825"/>
          <a:ext cx="990600" cy="728663"/>
        </p:xfrm>
        <a:graphic>
          <a:graphicData uri="http://schemas.openxmlformats.org/presentationml/2006/ole">
            <p:oleObj spid="_x0000_s1025" r:id="rId3" imgW="6335009" imgH="6657143" progId="PBrush">
              <p:embed/>
            </p:oleObj>
          </a:graphicData>
        </a:graphic>
      </p:graphicFrame>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占位符 12"/>
          <p:cNvSpPr>
            <a:spLocks noGrp="1"/>
          </p:cNvSpPr>
          <p:nvPr>
            <p:ph type="body" idx="1"/>
            <p:custDataLst>
              <p:tags r:id="rId1"/>
            </p:custDataLst>
          </p:nvPr>
        </p:nvSpPr>
        <p:spPr>
          <a:xfrm>
            <a:off x="5387975" y="1765300"/>
            <a:ext cx="5965825" cy="4335463"/>
          </a:xfrm>
        </p:spPr>
        <p:txBody>
          <a:bodyPr/>
          <a:lstStyle/>
          <a:p>
            <a:pPr marL="0" indent="0" eaLnBrk="1" hangingPunct="1">
              <a:lnSpc>
                <a:spcPct val="240000"/>
              </a:lnSpc>
              <a:buFont typeface="Arial" charset="0"/>
              <a:buNone/>
            </a:pPr>
            <a:r>
              <a:rPr lang="en-US" altLang="zh-CN" sz="2400" smtClean="0">
                <a:solidFill>
                  <a:srgbClr val="000000"/>
                </a:solidFill>
                <a:ea typeface="阿里巴巴普惠体"/>
                <a:cs typeface="阿里巴巴普惠体"/>
                <a:sym typeface="+mn-ea"/>
              </a:rPr>
              <a:t>      2020</a:t>
            </a:r>
            <a:r>
              <a:rPr lang="zh-CN" altLang="en-US" sz="2400" smtClean="0">
                <a:solidFill>
                  <a:srgbClr val="000000"/>
                </a:solidFill>
                <a:ea typeface="阿里巴巴普惠体"/>
                <a:cs typeface="阿里巴巴普惠体"/>
                <a:sym typeface="+mn-ea"/>
              </a:rPr>
              <a:t>年</a:t>
            </a:r>
            <a:r>
              <a:rPr lang="en-US" altLang="zh-CN" sz="2400" smtClean="0">
                <a:solidFill>
                  <a:srgbClr val="000000"/>
                </a:solidFill>
                <a:ea typeface="阿里巴巴普惠体"/>
                <a:cs typeface="阿里巴巴普惠体"/>
                <a:sym typeface="+mn-ea"/>
              </a:rPr>
              <a:t>1</a:t>
            </a:r>
            <a:r>
              <a:rPr lang="zh-CN" altLang="en-US" sz="2400" smtClean="0">
                <a:solidFill>
                  <a:srgbClr val="000000"/>
                </a:solidFill>
                <a:ea typeface="阿里巴巴普惠体"/>
                <a:cs typeface="阿里巴巴普惠体"/>
                <a:sym typeface="+mn-ea"/>
              </a:rPr>
              <a:t>月</a:t>
            </a:r>
            <a:r>
              <a:rPr lang="en-US" altLang="zh-CN" sz="2400" smtClean="0">
                <a:solidFill>
                  <a:srgbClr val="000000"/>
                </a:solidFill>
                <a:ea typeface="阿里巴巴普惠体"/>
                <a:cs typeface="阿里巴巴普惠体"/>
                <a:sym typeface="+mn-ea"/>
              </a:rPr>
              <a:t>12</a:t>
            </a:r>
            <a:r>
              <a:rPr lang="zh-CN" altLang="en-US" sz="2400" smtClean="0">
                <a:solidFill>
                  <a:srgbClr val="000000"/>
                </a:solidFill>
                <a:ea typeface="阿里巴巴普惠体"/>
                <a:cs typeface="阿里巴巴普惠体"/>
                <a:sym typeface="+mn-ea"/>
              </a:rPr>
              <a:t>日，世界卫生组织把这次引起大家关注的病毒元凶命名为：</a:t>
            </a:r>
            <a:endParaRPr lang="zh-CN" altLang="en-US" sz="2400" smtClean="0">
              <a:solidFill>
                <a:srgbClr val="000000"/>
              </a:solidFill>
              <a:ea typeface="阿里巴巴普惠体"/>
              <a:cs typeface="阿里巴巴普惠体"/>
            </a:endParaRPr>
          </a:p>
          <a:p>
            <a:pPr marL="0" indent="0" eaLnBrk="1" hangingPunct="1">
              <a:lnSpc>
                <a:spcPct val="240000"/>
              </a:lnSpc>
              <a:buFont typeface="Arial" charset="0"/>
              <a:buNone/>
            </a:pPr>
            <a:r>
              <a:rPr lang="zh-CN" altLang="en-US" sz="2400" smtClean="0">
                <a:solidFill>
                  <a:srgbClr val="000000"/>
                </a:solidFill>
                <a:ea typeface="阿里巴巴普惠体"/>
                <a:cs typeface="阿里巴巴普惠体"/>
                <a:sym typeface="+mn-ea"/>
              </a:rPr>
              <a:t>            </a:t>
            </a:r>
            <a:r>
              <a:rPr lang="en-US" altLang="zh-CN" sz="2400" smtClean="0">
                <a:solidFill>
                  <a:srgbClr val="000000"/>
                </a:solidFill>
                <a:ea typeface="阿里巴巴普惠体"/>
                <a:cs typeface="阿里巴巴普惠体"/>
                <a:sym typeface="+mn-ea"/>
              </a:rPr>
              <a:t>“2019 </a:t>
            </a:r>
            <a:r>
              <a:rPr lang="zh-CN" altLang="en-US" sz="2400" smtClean="0">
                <a:solidFill>
                  <a:srgbClr val="000000"/>
                </a:solidFill>
                <a:ea typeface="阿里巴巴普惠体"/>
                <a:cs typeface="阿里巴巴普惠体"/>
                <a:sym typeface="+mn-ea"/>
              </a:rPr>
              <a:t>新型冠状病毒</a:t>
            </a:r>
            <a:r>
              <a:rPr lang="en-US" altLang="zh-CN" sz="2400" smtClean="0">
                <a:solidFill>
                  <a:srgbClr val="000000"/>
                </a:solidFill>
                <a:ea typeface="阿里巴巴普惠体"/>
                <a:cs typeface="阿里巴巴普惠体"/>
                <a:sym typeface="+mn-ea"/>
              </a:rPr>
              <a:t>”</a:t>
            </a:r>
            <a:endParaRPr lang="en-US" altLang="zh-CN" sz="2400" smtClean="0">
              <a:solidFill>
                <a:srgbClr val="000000"/>
              </a:solidFill>
              <a:ea typeface="阿里巴巴普惠体"/>
              <a:cs typeface="阿里巴巴普惠体"/>
            </a:endParaRPr>
          </a:p>
          <a:p>
            <a:pPr marL="0" indent="0" eaLnBrk="1" hangingPunct="1">
              <a:lnSpc>
                <a:spcPct val="240000"/>
              </a:lnSpc>
              <a:buFont typeface="Arial" charset="0"/>
              <a:buNone/>
            </a:pPr>
            <a:r>
              <a:rPr lang="zh-CN" altLang="en-US" sz="2400" smtClean="0">
                <a:solidFill>
                  <a:srgbClr val="000000"/>
                </a:solidFill>
                <a:ea typeface="阿里巴巴普惠体"/>
                <a:cs typeface="阿里巴巴普惠体"/>
                <a:sym typeface="+mn-ea"/>
              </a:rPr>
              <a:t>（</a:t>
            </a:r>
            <a:r>
              <a:rPr lang="en-US" altLang="zh-CN" sz="2400" smtClean="0">
                <a:solidFill>
                  <a:srgbClr val="000000"/>
                </a:solidFill>
                <a:ea typeface="阿里巴巴普惠体"/>
                <a:cs typeface="阿里巴巴普惠体"/>
                <a:sym typeface="+mn-ea"/>
              </a:rPr>
              <a:t>2019 novel coronavirus</a:t>
            </a:r>
            <a:r>
              <a:rPr lang="zh-CN" altLang="en-US" sz="2400" smtClean="0">
                <a:solidFill>
                  <a:srgbClr val="000000"/>
                </a:solidFill>
                <a:ea typeface="阿里巴巴普惠体"/>
                <a:cs typeface="阿里巴巴普惠体"/>
                <a:sym typeface="+mn-ea"/>
              </a:rPr>
              <a:t>，简称</a:t>
            </a:r>
            <a:r>
              <a:rPr lang="en-US" altLang="zh-CN" sz="2400" smtClean="0">
                <a:solidFill>
                  <a:srgbClr val="000000"/>
                </a:solidFill>
                <a:ea typeface="阿里巴巴普惠体"/>
                <a:cs typeface="阿里巴巴普惠体"/>
                <a:sym typeface="+mn-ea"/>
              </a:rPr>
              <a:t>2019-nCoV)</a:t>
            </a:r>
            <a:endParaRPr lang="en-US" altLang="zh-CN" sz="2400" smtClean="0">
              <a:solidFill>
                <a:srgbClr val="000000"/>
              </a:solidFill>
              <a:ea typeface="阿里巴巴普惠体"/>
              <a:cs typeface="阿里巴巴普惠体"/>
            </a:endParaRPr>
          </a:p>
          <a:p>
            <a:pPr marL="0" indent="0" eaLnBrk="1" hangingPunct="1">
              <a:lnSpc>
                <a:spcPct val="140000"/>
              </a:lnSpc>
            </a:pPr>
            <a:endParaRPr lang="zh-CN" altLang="en-US" sz="2400" smtClean="0"/>
          </a:p>
        </p:txBody>
      </p:sp>
      <p:sp>
        <p:nvSpPr>
          <p:cNvPr id="21506" name="标题 13"/>
          <p:cNvSpPr>
            <a:spLocks noGrp="1"/>
          </p:cNvSpPr>
          <p:nvPr>
            <p:ph type="title"/>
          </p:nvPr>
        </p:nvSpPr>
        <p:spPr>
          <a:xfrm>
            <a:off x="838200" y="557213"/>
            <a:ext cx="10515600" cy="989012"/>
          </a:xfrm>
        </p:spPr>
        <p:txBody>
          <a:bodyPr/>
          <a:lstStyle/>
          <a:p>
            <a:pPr fontAlgn="base"/>
            <a:r>
              <a:rPr smtClean="0"/>
              <a:t>新型冠状病毒是什么？</a:t>
            </a:r>
          </a:p>
        </p:txBody>
      </p:sp>
      <p:pic>
        <p:nvPicPr>
          <p:cNvPr id="21507" name="图片 10"/>
          <p:cNvPicPr>
            <a:picLocks noChangeAspect="1"/>
          </p:cNvPicPr>
          <p:nvPr>
            <p:custDataLst>
              <p:tags r:id="rId2"/>
            </p:custDataLst>
          </p:nvPr>
        </p:nvPicPr>
        <p:blipFill>
          <a:blip r:embed="rId5"/>
          <a:srcRect l="13972" t="22304" r="13736" b="49580"/>
          <a:stretch>
            <a:fillRect/>
          </a:stretch>
        </p:blipFill>
        <p:spPr bwMode="auto">
          <a:xfrm>
            <a:off x="379413" y="11303000"/>
            <a:ext cx="3979862" cy="2751138"/>
          </a:xfrm>
          <a:prstGeom prst="rect">
            <a:avLst/>
          </a:prstGeom>
          <a:noFill/>
          <a:ln w="9525">
            <a:noFill/>
            <a:miter lim="800000"/>
            <a:headEnd/>
            <a:tailEnd/>
          </a:ln>
        </p:spPr>
      </p:pic>
      <p:pic>
        <p:nvPicPr>
          <p:cNvPr id="21508" name="内容占位符 15"/>
          <p:cNvPicPr>
            <a:picLocks noGrp="1" noChangeAspect="1"/>
          </p:cNvPicPr>
          <p:nvPr>
            <p:ph sz="half" idx="4294967295"/>
            <p:custDataLst>
              <p:tags r:id="rId3"/>
            </p:custDataLst>
          </p:nvPr>
        </p:nvPicPr>
        <p:blipFill>
          <a:blip r:embed="rId5"/>
          <a:srcRect l="13972" t="22304" r="13736" b="49580"/>
          <a:stretch>
            <a:fillRect/>
          </a:stretch>
        </p:blipFill>
        <p:spPr>
          <a:xfrm>
            <a:off x="838200" y="2509838"/>
            <a:ext cx="4289425" cy="3086100"/>
          </a:xfrm>
        </p:spPr>
      </p:pic>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文本占位符 1"/>
          <p:cNvSpPr>
            <a:spLocks noGrp="1"/>
          </p:cNvSpPr>
          <p:nvPr>
            <p:ph type="body" idx="4294967295"/>
          </p:nvPr>
        </p:nvSpPr>
        <p:spPr>
          <a:xfrm>
            <a:off x="838200" y="1663700"/>
            <a:ext cx="10515600" cy="4630738"/>
          </a:xfrm>
        </p:spPr>
        <p:txBody>
          <a:bodyPr/>
          <a:lstStyle/>
          <a:p>
            <a:pPr eaLnBrk="1" hangingPunct="1"/>
            <a:r>
              <a:rPr lang="zh-CN" altLang="en-US" smtClean="0"/>
              <a:t>冠状病毒有</a:t>
            </a:r>
            <a:r>
              <a:rPr lang="en-US" altLang="zh-CN" smtClean="0"/>
              <a:t>4</a:t>
            </a:r>
            <a:r>
              <a:rPr lang="zh-CN" altLang="en-US" smtClean="0"/>
              <a:t>个属，新型冠状病毒属于其中的</a:t>
            </a:r>
            <a:r>
              <a:rPr lang="en-US" altLang="zh-CN" smtClean="0"/>
              <a:t>β</a:t>
            </a:r>
            <a:r>
              <a:rPr lang="zh-CN" altLang="en-US" smtClean="0"/>
              <a:t>属，有包膜（就像是外面穿了一件塑料雨衣），颗粒呈圆形或椭圆形，常为多形性，直径</a:t>
            </a:r>
            <a:r>
              <a:rPr lang="en-US" altLang="zh-CN" smtClean="0"/>
              <a:t>60-140nm</a:t>
            </a:r>
            <a:r>
              <a:rPr lang="zh-CN" altLang="en-US" smtClean="0"/>
              <a:t>（体积极小，肉眼是看不见的，必须借助电子显微镜才能观察到，又叫超显微结构）</a:t>
            </a:r>
          </a:p>
        </p:txBody>
      </p:sp>
      <p:sp>
        <p:nvSpPr>
          <p:cNvPr id="22530" name="标题 2"/>
          <p:cNvSpPr>
            <a:spLocks noGrp="1"/>
          </p:cNvSpPr>
          <p:nvPr>
            <p:ph type="title" idx="4294967295"/>
          </p:nvPr>
        </p:nvSpPr>
        <p:spPr>
          <a:xfrm>
            <a:off x="838200" y="557213"/>
            <a:ext cx="10515600" cy="989012"/>
          </a:xfrm>
        </p:spPr>
        <p:txBody>
          <a:bodyPr/>
          <a:lstStyle/>
          <a:p>
            <a:pPr eaLnBrk="1" hangingPunct="1"/>
            <a:r>
              <a:rPr lang="zh-CN" altLang="en-US" smtClean="0"/>
              <a:t>拓展：冠状病毒</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占位符 1"/>
          <p:cNvSpPr>
            <a:spLocks noGrp="1"/>
          </p:cNvSpPr>
          <p:nvPr>
            <p:ph type="body" idx="4294967295"/>
          </p:nvPr>
        </p:nvSpPr>
        <p:spPr>
          <a:xfrm>
            <a:off x="838200" y="1663700"/>
            <a:ext cx="10515600" cy="4630738"/>
          </a:xfrm>
        </p:spPr>
        <p:txBody>
          <a:bodyPr/>
          <a:lstStyle/>
          <a:p>
            <a:pPr eaLnBrk="1" hangingPunct="1"/>
            <a:r>
              <a:rPr lang="zh-CN" altLang="en-US" smtClean="0"/>
              <a:t>这种病毒比较怕热、怕晒太阳（对紫外线和热敏感），在</a:t>
            </a:r>
            <a:r>
              <a:rPr lang="en-US" altLang="zh-CN" smtClean="0"/>
              <a:t>56℃</a:t>
            </a:r>
            <a:r>
              <a:rPr lang="zh-CN" altLang="en-US" smtClean="0"/>
              <a:t>以上的温度中只能存活</a:t>
            </a:r>
            <a:r>
              <a:rPr lang="en-US" altLang="zh-CN" smtClean="0"/>
              <a:t>30</a:t>
            </a:r>
            <a:r>
              <a:rPr lang="zh-CN" altLang="en-US" smtClean="0"/>
              <a:t>分钟，可被乙醚、</a:t>
            </a:r>
            <a:r>
              <a:rPr lang="en-US" altLang="zh-CN" smtClean="0"/>
              <a:t>75%</a:t>
            </a:r>
            <a:r>
              <a:rPr lang="zh-CN" altLang="en-US" smtClean="0"/>
              <a:t>酒精和氯仿等</a:t>
            </a:r>
          </a:p>
          <a:p>
            <a:pPr eaLnBrk="1" hangingPunct="1"/>
            <a:r>
              <a:rPr lang="zh-CN" altLang="en-US" smtClean="0"/>
              <a:t>脂溶剂灭活（即杀死），不</a:t>
            </a:r>
          </a:p>
          <a:p>
            <a:pPr eaLnBrk="1" hangingPunct="1"/>
            <a:r>
              <a:rPr lang="zh-CN" altLang="en-US" smtClean="0"/>
              <a:t>能被氯己定有效灭活。</a:t>
            </a:r>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新型冠状病毒有害怕的对手吗？</a:t>
            </a:r>
          </a:p>
        </p:txBody>
      </p:sp>
      <p:pic>
        <p:nvPicPr>
          <p:cNvPr id="20484" name="图片 3"/>
          <p:cNvPicPr>
            <a:picLocks noChangeAspect="1"/>
          </p:cNvPicPr>
          <p:nvPr/>
        </p:nvPicPr>
        <p:blipFill>
          <a:blip r:embed="rId4"/>
          <a:srcRect/>
          <a:stretch>
            <a:fillRect/>
          </a:stretch>
        </p:blipFill>
        <p:spPr bwMode="auto">
          <a:xfrm>
            <a:off x="6918325" y="3425825"/>
            <a:ext cx="3886200" cy="2655888"/>
          </a:xfrm>
          <a:prstGeom prst="rect">
            <a:avLst/>
          </a:prstGeom>
          <a:noFill/>
          <a:ln w="9525">
            <a:noFill/>
            <a:miter lim="800000"/>
            <a:headEnd/>
            <a:tailEnd/>
          </a:ln>
        </p:spPr>
      </p:pic>
      <p:graphicFrame>
        <p:nvGraphicFramePr>
          <p:cNvPr id="20481" name="图片 2" descr="image10"/>
          <p:cNvGraphicFramePr>
            <a:graphicFrameLocks/>
          </p:cNvGraphicFramePr>
          <p:nvPr>
            <p:custDataLst>
              <p:tags r:id="rId2"/>
            </p:custDataLst>
          </p:nvPr>
        </p:nvGraphicFramePr>
        <p:xfrm>
          <a:off x="8615363" y="441325"/>
          <a:ext cx="830262" cy="966788"/>
        </p:xfrm>
        <a:graphic>
          <a:graphicData uri="http://schemas.openxmlformats.org/presentationml/2006/ole">
            <p:oleObj spid="_x0000_s20481" r:id="rId5" imgW="1533739" imgH="2333333" progId="PBrush">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lstStyle/>
          <a:p>
            <a:pPr eaLnBrk="1" fontAlgn="auto" hangingPunct="1">
              <a:spcAft>
                <a:spcPts val="0"/>
              </a:spcAft>
              <a:buFont typeface="Arial" panose="020B0604020202020204" pitchFamily="34" charset="0"/>
              <a:buChar char="•"/>
              <a:defRPr/>
            </a:pPr>
            <a:r>
              <a:rPr lang="zh-CN" altLang="en-US">
                <a:solidFill>
                  <a:srgbClr val="FF0000"/>
                </a:solidFill>
              </a:rPr>
              <a:t>近距离飞沫传播</a:t>
            </a:r>
            <a:r>
              <a:rPr lang="zh-CN" altLang="en-US"/>
              <a:t>是</a:t>
            </a:r>
          </a:p>
          <a:p>
            <a:pPr marL="0" indent="0" eaLnBrk="1" fontAlgn="auto" hangingPunct="1">
              <a:spcAft>
                <a:spcPts val="0"/>
              </a:spcAft>
              <a:buFont typeface="Arial" panose="020B0604020202020204" pitchFamily="34" charset="0"/>
              <a:buNone/>
              <a:defRPr/>
            </a:pPr>
            <a:r>
              <a:rPr lang="zh-CN" altLang="en-US"/>
              <a:t> 最主要的传播途径。</a:t>
            </a:r>
          </a:p>
        </p:txBody>
      </p:sp>
      <p:sp>
        <p:nvSpPr>
          <p:cNvPr id="30722" name="标题 2"/>
          <p:cNvSpPr>
            <a:spLocks noGrp="1"/>
          </p:cNvSpPr>
          <p:nvPr>
            <p:ph type="title" idx="4294967295"/>
          </p:nvPr>
        </p:nvSpPr>
        <p:spPr>
          <a:xfrm>
            <a:off x="838200" y="557213"/>
            <a:ext cx="10515600" cy="989012"/>
          </a:xfrm>
        </p:spPr>
        <p:txBody>
          <a:bodyPr/>
          <a:lstStyle/>
          <a:p>
            <a:pPr eaLnBrk="1" hangingPunct="1"/>
            <a:r>
              <a:rPr lang="zh-CN" altLang="en-US" smtClean="0"/>
              <a:t>新型冠状病毒肺炎的传播途径</a:t>
            </a:r>
          </a:p>
        </p:txBody>
      </p:sp>
      <p:pic>
        <p:nvPicPr>
          <p:cNvPr id="30723" name="图片 3"/>
          <p:cNvPicPr>
            <a:picLocks noChangeAspect="1"/>
          </p:cNvPicPr>
          <p:nvPr/>
        </p:nvPicPr>
        <p:blipFill>
          <a:blip r:embed="rId2"/>
          <a:srcRect/>
          <a:stretch>
            <a:fillRect/>
          </a:stretch>
        </p:blipFill>
        <p:spPr bwMode="auto">
          <a:xfrm>
            <a:off x="5445125" y="1663700"/>
            <a:ext cx="5075238" cy="37163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占位符 1"/>
          <p:cNvSpPr>
            <a:spLocks noGrp="1"/>
          </p:cNvSpPr>
          <p:nvPr>
            <p:ph type="body" idx="4294967295"/>
          </p:nvPr>
        </p:nvSpPr>
        <p:spPr>
          <a:xfrm>
            <a:off x="838200" y="1663700"/>
            <a:ext cx="10515600" cy="4630738"/>
          </a:xfrm>
        </p:spPr>
        <p:txBody>
          <a:bodyPr/>
          <a:lstStyle/>
          <a:p>
            <a:pPr eaLnBrk="1" hangingPunct="1"/>
            <a:r>
              <a:rPr lang="zh-CN" altLang="en-US" smtClean="0"/>
              <a:t>人群普遍易感。</a:t>
            </a:r>
          </a:p>
          <a:p>
            <a:pPr eaLnBrk="1" hangingPunct="1"/>
            <a:r>
              <a:rPr lang="zh-CN" altLang="en-US" smtClean="0"/>
              <a:t>新型冠状病毒肺炎在免疫功能低下和免疫功能正常人群中均可发生，与接触病毒的量有一定的关系。免疫功能较差的群体，如老年人，孕产妇或者肝肾功能异常、有慢性病的人被感染后病情会更严重。</a:t>
            </a:r>
          </a:p>
        </p:txBody>
      </p:sp>
      <p:sp>
        <p:nvSpPr>
          <p:cNvPr id="3" name="标题 2"/>
          <p:cNvSpPr>
            <a:spLocks noGrp="1"/>
          </p:cNvSpPr>
          <p:nvPr>
            <p:ph type="title" idx="4294967295"/>
          </p:nvPr>
        </p:nvSpPr>
        <p:spPr>
          <a:xfrm>
            <a:off x="838200" y="557213"/>
            <a:ext cx="10515600" cy="989012"/>
          </a:xfrm>
        </p:spPr>
        <p:txBody>
          <a:bodyPr>
            <a:normAutofit/>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哪些人容易被传染？</a:t>
            </a:r>
          </a:p>
        </p:txBody>
      </p:sp>
      <p:graphicFrame>
        <p:nvGraphicFramePr>
          <p:cNvPr id="23553" name="图片 2" descr="image10"/>
          <p:cNvGraphicFramePr>
            <a:graphicFrameLocks/>
          </p:cNvGraphicFramePr>
          <p:nvPr>
            <p:custDataLst>
              <p:tags r:id="rId2"/>
            </p:custDataLst>
          </p:nvPr>
        </p:nvGraphicFramePr>
        <p:xfrm>
          <a:off x="5864225" y="384175"/>
          <a:ext cx="828675" cy="966788"/>
        </p:xfrm>
        <a:graphic>
          <a:graphicData uri="http://schemas.openxmlformats.org/presentationml/2006/ole">
            <p:oleObj spid="_x0000_s23553" r:id="rId4" imgW="1533739" imgH="2333333" progId="PBrush">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文本占位符 2"/>
          <p:cNvSpPr>
            <a:spLocks noGrp="1"/>
          </p:cNvSpPr>
          <p:nvPr>
            <p:ph type="body" idx="4294967295"/>
          </p:nvPr>
        </p:nvSpPr>
        <p:spPr>
          <a:xfrm>
            <a:off x="838200" y="1663700"/>
            <a:ext cx="10515600" cy="4630738"/>
          </a:xfrm>
        </p:spPr>
        <p:txBody>
          <a:bodyPr/>
          <a:lstStyle/>
          <a:p>
            <a:pPr eaLnBrk="1" hangingPunct="1"/>
            <a:r>
              <a:rPr lang="en-US" altLang="zh-CN" smtClean="0"/>
              <a:t>60</a:t>
            </a:r>
            <a:r>
              <a:rPr lang="zh-CN" altLang="en-US" smtClean="0"/>
              <a:t>岁以上或有心血管疾病、呼吸系统疾病、糖尿病等基础疾病者，感染新冠肺炎病毒后出现重症的风险可能更高。</a:t>
            </a:r>
          </a:p>
          <a:p>
            <a:pPr eaLnBrk="1" hangingPunct="1"/>
            <a:r>
              <a:rPr lang="zh-CN" altLang="en-US" smtClean="0"/>
              <a:t>这类人群应采取额外的预防措施，如避免前往人多的场所或可能与病人有互动的场所。</a:t>
            </a:r>
          </a:p>
        </p:txBody>
      </p:sp>
      <p:sp>
        <p:nvSpPr>
          <p:cNvPr id="4" name="标题 3"/>
          <p:cNvSpPr>
            <a:spLocks noGrp="1"/>
          </p:cNvSpPr>
          <p:nvPr>
            <p:ph type="title" idx="4294967295"/>
          </p:nvPr>
        </p:nvSpPr>
        <p:spPr>
          <a:xfrm>
            <a:off x="838200" y="557213"/>
            <a:ext cx="10515600" cy="989012"/>
          </a:xfrm>
        </p:spPr>
        <p:txBody>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那些人出现重症的风险可能更高？</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lstStyle/>
          <a:p>
            <a:pPr eaLnBrk="1" fontAlgn="auto" hangingPunct="1">
              <a:spcAft>
                <a:spcPts val="0"/>
              </a:spcAft>
              <a:buFont typeface="Arial" panose="020B0604020202020204" pitchFamily="34" charset="0"/>
              <a:buChar char="•"/>
              <a:defRPr/>
            </a:pPr>
            <a:r>
              <a:rPr lang="en-US" altLang="zh-CN">
                <a:solidFill>
                  <a:schemeClr val="accent2">
                    <a:lumMod val="75000"/>
                  </a:schemeClr>
                </a:solidFill>
                <a:latin typeface="楷体" panose="02010609060101010101" charset="-122"/>
                <a:ea typeface="楷体" panose="02010609060101010101" charset="-122"/>
                <a:cs typeface="楷体" panose="02010609060101010101" charset="-122"/>
              </a:rPr>
              <a:t>1.</a:t>
            </a:r>
            <a:r>
              <a:rPr lang="zh-CN" altLang="en-US">
                <a:solidFill>
                  <a:schemeClr val="accent2">
                    <a:lumMod val="75000"/>
                  </a:schemeClr>
                </a:solidFill>
                <a:latin typeface="楷体" panose="02010609060101010101" charset="-122"/>
                <a:ea typeface="楷体" panose="02010609060101010101" charset="-122"/>
                <a:cs typeface="楷体" panose="02010609060101010101" charset="-122"/>
              </a:rPr>
              <a:t>被新型冠状病毒感染了多久会发病？</a:t>
            </a:r>
          </a:p>
          <a:p>
            <a:pPr eaLnBrk="1" fontAlgn="auto" hangingPunct="1">
              <a:spcAft>
                <a:spcPts val="0"/>
              </a:spcAft>
              <a:buFont typeface="Arial" panose="020B0604020202020204" pitchFamily="34" charset="0"/>
              <a:buChar char="•"/>
              <a:defRPr/>
            </a:pPr>
            <a:r>
              <a:rPr lang="zh-CN" altLang="en-US"/>
              <a:t>基于目前的流行病学调查，新型冠状病毒感染后的潜伏期</a:t>
            </a:r>
            <a:r>
              <a:rPr lang="en-US" altLang="zh-CN"/>
              <a:t>1~14</a:t>
            </a:r>
            <a:r>
              <a:rPr lang="zh-CN" altLang="en-US"/>
              <a:t>天，多为</a:t>
            </a:r>
            <a:r>
              <a:rPr lang="en-US" altLang="zh-CN"/>
              <a:t>3~7</a:t>
            </a:r>
            <a:r>
              <a:rPr lang="zh-CN" altLang="en-US"/>
              <a:t>天。</a:t>
            </a:r>
          </a:p>
          <a:p>
            <a:pPr eaLnBrk="1" fontAlgn="auto" hangingPunct="1">
              <a:spcAft>
                <a:spcPts val="0"/>
              </a:spcAft>
              <a:buFont typeface="Arial" panose="020B0604020202020204" pitchFamily="34" charset="0"/>
              <a:buChar char="•"/>
              <a:defRPr/>
            </a:pPr>
            <a:endParaRPr lang="zh-CN" altLang="en-US"/>
          </a:p>
          <a:p>
            <a:pPr eaLnBrk="1" fontAlgn="auto" hangingPunct="1">
              <a:spcAft>
                <a:spcPts val="0"/>
              </a:spcAft>
              <a:buFont typeface="Arial" panose="020B0604020202020204" pitchFamily="34" charset="0"/>
              <a:buChar char="•"/>
              <a:defRPr/>
            </a:pPr>
            <a:endParaRPr lang="zh-CN" altLang="en-US"/>
          </a:p>
        </p:txBody>
      </p:sp>
      <p:sp>
        <p:nvSpPr>
          <p:cNvPr id="28674" name="标题 2"/>
          <p:cNvSpPr>
            <a:spLocks noGrp="1"/>
          </p:cNvSpPr>
          <p:nvPr>
            <p:ph type="title" idx="4294967295"/>
          </p:nvPr>
        </p:nvSpPr>
        <p:spPr>
          <a:xfrm>
            <a:off x="838200" y="557213"/>
            <a:ext cx="10515600" cy="989012"/>
          </a:xfrm>
        </p:spPr>
        <p:txBody>
          <a:bodyPr/>
          <a:lstStyle/>
          <a:p>
            <a:pPr eaLnBrk="1" hangingPunct="1"/>
            <a:r>
              <a:rPr lang="zh-CN" altLang="en-US" smtClean="0"/>
              <a:t>新型冠状病毒肺炎的症状</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占位符 1"/>
          <p:cNvSpPr>
            <a:spLocks noGrp="1"/>
          </p:cNvSpPr>
          <p:nvPr>
            <p:ph type="body" idx="4294967295"/>
          </p:nvPr>
        </p:nvSpPr>
        <p:spPr>
          <a:xfrm>
            <a:off x="838200" y="1663700"/>
            <a:ext cx="10515600" cy="4630738"/>
          </a:xfrm>
        </p:spPr>
        <p:txBody>
          <a:bodyPr/>
          <a:lstStyle/>
          <a:p>
            <a:pPr eaLnBrk="1" hangingPunct="1"/>
            <a:r>
              <a:rPr lang="zh-CN" altLang="en-US" smtClean="0">
                <a:sym typeface="+mn-ea"/>
              </a:rPr>
              <a:t>新型冠状病毒肺炎起病以发热为主要表现，可合并轻度干咳、乏力、呼吸不畅、腹泻等症状，流涕、咳痰等症状少见。部分患者起病症状轻微，可无发热，仅表现为头痛、心慌、胸闷、结膜炎、轻度四肢或腰背部肌肉。</a:t>
            </a:r>
            <a:endParaRPr lang="zh-CN" altLang="en-US" b="1" smtClean="0"/>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被新型冠状病毒感染后会有什么症状？</a:t>
            </a:r>
          </a:p>
        </p:txBody>
      </p:sp>
      <p:graphicFrame>
        <p:nvGraphicFramePr>
          <p:cNvPr id="25601" name="图片 2" descr="image10"/>
          <p:cNvGraphicFramePr>
            <a:graphicFrameLocks/>
          </p:cNvGraphicFramePr>
          <p:nvPr>
            <p:custDataLst>
              <p:tags r:id="rId2"/>
            </p:custDataLst>
          </p:nvPr>
        </p:nvGraphicFramePr>
        <p:xfrm>
          <a:off x="10366375" y="398463"/>
          <a:ext cx="828675" cy="966787"/>
        </p:xfrm>
        <a:graphic>
          <a:graphicData uri="http://schemas.openxmlformats.org/presentationml/2006/ole">
            <p:oleObj spid="_x0000_s25601" r:id="rId4" imgW="1533739" imgH="2333333" progId="PBrush">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文本占位符 1"/>
          <p:cNvSpPr>
            <a:spLocks noGrp="1"/>
          </p:cNvSpPr>
          <p:nvPr>
            <p:ph type="body" idx="4294967295"/>
          </p:nvPr>
        </p:nvSpPr>
        <p:spPr>
          <a:xfrm>
            <a:off x="838200" y="1663700"/>
            <a:ext cx="10515600" cy="4630738"/>
          </a:xfrm>
        </p:spPr>
        <p:txBody>
          <a:bodyPr/>
          <a:lstStyle/>
          <a:p>
            <a:pPr eaLnBrk="1" hangingPunct="1"/>
            <a:r>
              <a:rPr lang="zh-CN" altLang="en-US" smtClean="0"/>
              <a:t>部分患者在一周后出现呼吸困难，严重者病情进展迅速。</a:t>
            </a:r>
          </a:p>
          <a:p>
            <a:pPr eaLnBrk="1" hangingPunct="1"/>
            <a:r>
              <a:rPr lang="zh-CN" altLang="en-US" smtClean="0"/>
              <a:t>多数患者预后良好，儿童病例症状相对较轻。少数患者病情较重，甚至死亡。死亡病例多见于老年人和有慢性基础疾病者。</a:t>
            </a:r>
          </a:p>
        </p:txBody>
      </p:sp>
      <p:sp>
        <p:nvSpPr>
          <p:cNvPr id="31746" name="标题 2"/>
          <p:cNvSpPr>
            <a:spLocks noGrp="1"/>
          </p:cNvSpPr>
          <p:nvPr>
            <p:ph type="title" idx="4294967295"/>
          </p:nvPr>
        </p:nvSpPr>
        <p:spPr>
          <a:xfrm>
            <a:off x="838200" y="557213"/>
            <a:ext cx="10515600" cy="989012"/>
          </a:xfrm>
        </p:spPr>
        <p:txBody>
          <a:bodyPr/>
          <a:lstStyle/>
          <a:p>
            <a:pPr eaLnBrk="1" hangingPunct="1"/>
            <a:endParaRPr lang="zh-CN" alt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文本占位符 1"/>
          <p:cNvSpPr>
            <a:spLocks noGrp="1"/>
          </p:cNvSpPr>
          <p:nvPr>
            <p:ph type="body" idx="4294967295"/>
          </p:nvPr>
        </p:nvSpPr>
        <p:spPr>
          <a:xfrm>
            <a:off x="838200" y="1663700"/>
            <a:ext cx="10515600" cy="4630738"/>
          </a:xfrm>
        </p:spPr>
        <p:txBody>
          <a:bodyPr/>
          <a:lstStyle/>
          <a:p>
            <a:pPr eaLnBrk="1" hangingPunct="1"/>
            <a:endParaRPr lang="zh-CN" altLang="en-US" smtClean="0"/>
          </a:p>
        </p:txBody>
      </p:sp>
      <p:sp>
        <p:nvSpPr>
          <p:cNvPr id="32770" name="标题 2"/>
          <p:cNvSpPr>
            <a:spLocks noGrp="1"/>
          </p:cNvSpPr>
          <p:nvPr>
            <p:ph type="title" idx="4294967295"/>
          </p:nvPr>
        </p:nvSpPr>
        <p:spPr>
          <a:xfrm>
            <a:off x="838200" y="557213"/>
            <a:ext cx="10515600" cy="989012"/>
          </a:xfrm>
        </p:spPr>
        <p:txBody>
          <a:bodyPr/>
          <a:lstStyle/>
          <a:p>
            <a:pPr eaLnBrk="1" hangingPunct="1"/>
            <a:endParaRPr lang="zh-CN" altLang="en-US" smtClean="0"/>
          </a:p>
        </p:txBody>
      </p:sp>
      <p:pic>
        <p:nvPicPr>
          <p:cNvPr id="32771" name="图片 3"/>
          <p:cNvPicPr>
            <a:picLocks noChangeAspect="1"/>
          </p:cNvPicPr>
          <p:nvPr/>
        </p:nvPicPr>
        <p:blipFill>
          <a:blip r:embed="rId2"/>
          <a:srcRect/>
          <a:stretch>
            <a:fillRect/>
          </a:stretch>
        </p:blipFill>
        <p:spPr bwMode="auto">
          <a:xfrm>
            <a:off x="2365375" y="657225"/>
            <a:ext cx="7461250" cy="554355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lstStyle/>
          <a:p>
            <a:pPr eaLnBrk="1" fontAlgn="auto" hangingPunct="1">
              <a:spcAft>
                <a:spcPts val="0"/>
              </a:spcAft>
              <a:buFont typeface="Arial" panose="020B0604020202020204" pitchFamily="34" charset="0"/>
              <a:buChar char="•"/>
              <a:defRPr/>
            </a:pPr>
            <a:r>
              <a:rPr lang="zh-CN" altLang="en-US">
                <a:solidFill>
                  <a:schemeClr val="accent2">
                    <a:lumMod val="75000"/>
                  </a:schemeClr>
                </a:solidFill>
                <a:sym typeface="+mn-ea"/>
              </a:rPr>
              <a:t>疑问：新兴冠状病毒肺炎是美国迫害中国的阴谋还是武汉病毒所的恐怖实验？</a:t>
            </a:r>
          </a:p>
          <a:p>
            <a:pPr eaLnBrk="1" fontAlgn="auto" hangingPunct="1">
              <a:spcAft>
                <a:spcPts val="0"/>
              </a:spcAft>
              <a:buFont typeface="Arial" panose="020B0604020202020204" pitchFamily="34" charset="0"/>
              <a:buChar char="•"/>
              <a:defRPr/>
            </a:pPr>
            <a:r>
              <a:rPr lang="zh-CN" altLang="en-US">
                <a:solidFill>
                  <a:schemeClr val="tx1"/>
                </a:solidFill>
                <a:sym typeface="+mn-ea"/>
              </a:rPr>
              <a:t>都不是。</a:t>
            </a:r>
          </a:p>
        </p:txBody>
      </p:sp>
      <p:sp>
        <p:nvSpPr>
          <p:cNvPr id="33794" name="标题 2"/>
          <p:cNvSpPr>
            <a:spLocks noGrp="1"/>
          </p:cNvSpPr>
          <p:nvPr>
            <p:ph type="title" idx="4294967295"/>
          </p:nvPr>
        </p:nvSpPr>
        <p:spPr>
          <a:xfrm>
            <a:off x="838200" y="557213"/>
            <a:ext cx="10515600" cy="989012"/>
          </a:xfrm>
        </p:spPr>
        <p:txBody>
          <a:bodyPr/>
          <a:lstStyle/>
          <a:p>
            <a:pPr eaLnBrk="1" hangingPunct="1"/>
            <a:endParaRPr lang="zh-CN" alt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idx="4294967295"/>
          </p:nvPr>
        </p:nvSpPr>
        <p:spPr>
          <a:xfrm>
            <a:off x="838200" y="1663700"/>
            <a:ext cx="10515600" cy="4630738"/>
          </a:xfrm>
        </p:spPr>
        <p:txBody>
          <a:bodyPr>
            <a:normAutofit fontScale="77500" lnSpcReduction="10000"/>
          </a:bodyPr>
          <a:lstStyle/>
          <a:p>
            <a:pPr eaLnBrk="1" fontAlgn="auto" hangingPunct="1">
              <a:spcAft>
                <a:spcPts val="0"/>
              </a:spcAft>
              <a:buFont typeface="Arial" panose="020B0604020202020204" pitchFamily="34" charset="0"/>
              <a:buChar char="•"/>
              <a:defRPr/>
            </a:pPr>
            <a:r>
              <a:rPr lang="zh-CN" altLang="en-US"/>
              <a:t>印度德里大学和印度理工学院的研究团队，他们对比了新冠病毒和SARS的刺突蛋白序列，，发现新冠病毒的刺突蛋白比SARS病毒的同源蛋白上多出来了4个独立的短肽段（6-12个氨基酸左右）。作者由此指出，多出来的4个短肽段是新冠病毒独有的，其他冠状病毒没有。</a:t>
            </a:r>
          </a:p>
          <a:p>
            <a:pPr eaLnBrk="1" fontAlgn="auto" hangingPunct="1">
              <a:spcAft>
                <a:spcPts val="0"/>
              </a:spcAft>
              <a:buFont typeface="Arial" panose="020B0604020202020204" pitchFamily="34" charset="0"/>
              <a:buChar char="•"/>
              <a:defRPr/>
            </a:pPr>
            <a:r>
              <a:rPr lang="zh-CN" altLang="en-US"/>
              <a:t>引发外界猜疑的是，印度团队在论文摘要中指出“这不太可能在自然界偶然发生”，在结论部分再次写道，“新冠病毒棘突蛋白与HIV-1 gp120和Gag蛋白不寻常的相似性不太可能是偶然现象”。</a:t>
            </a:r>
          </a:p>
        </p:txBody>
      </p:sp>
      <p:sp>
        <p:nvSpPr>
          <p:cNvPr id="34818" name="标题 6"/>
          <p:cNvSpPr>
            <a:spLocks noGrp="1"/>
          </p:cNvSpPr>
          <p:nvPr>
            <p:ph type="title" idx="4294967295"/>
          </p:nvPr>
        </p:nvSpPr>
        <p:spPr>
          <a:xfrm>
            <a:off x="838200" y="557213"/>
            <a:ext cx="10515600" cy="989012"/>
          </a:xfrm>
        </p:spPr>
        <p:txBody>
          <a:bodyPr/>
          <a:lstStyle/>
          <a:p>
            <a:pPr eaLnBrk="1" hangingPunct="1"/>
            <a:endParaRPr lang="zh-CN" altLang="en-US" smtClean="0"/>
          </a:p>
        </p:txBody>
      </p:sp>
      <p:sp>
        <p:nvSpPr>
          <p:cNvPr id="8" name="文本框 7"/>
          <p:cNvSpPr txBox="1"/>
          <p:nvPr/>
        </p:nvSpPr>
        <p:spPr>
          <a:xfrm>
            <a:off x="3727450" y="392113"/>
            <a:ext cx="7767638" cy="1322387"/>
          </a:xfrm>
          <a:prstGeom prst="rect">
            <a:avLst/>
          </a:prstGeom>
          <a:solidFill>
            <a:schemeClr val="bg1">
              <a:lumMod val="85000"/>
            </a:schemeClr>
          </a:solidFill>
        </p:spPr>
        <p:txBody>
          <a:bodyPr>
            <a:spAutoFit/>
          </a:bodyPr>
          <a:lstStyle/>
          <a:p>
            <a:pPr algn="ctr" fontAlgn="auto">
              <a:spcBef>
                <a:spcPts val="0"/>
              </a:spcBef>
              <a:spcAft>
                <a:spcPts val="0"/>
              </a:spcAft>
              <a:defRPr/>
            </a:pPr>
            <a:r>
              <a:rPr lang="zh-CN" altLang="en-US" sz="4000">
                <a:latin typeface="+mn-lt"/>
                <a:ea typeface="+mn-ea"/>
              </a:rPr>
              <a:t>阴谋论者直接认为新冠病毒</a:t>
            </a:r>
          </a:p>
          <a:p>
            <a:pPr algn="ctr" fontAlgn="auto">
              <a:spcBef>
                <a:spcPts val="0"/>
              </a:spcBef>
              <a:spcAft>
                <a:spcPts val="0"/>
              </a:spcAft>
              <a:defRPr/>
            </a:pPr>
            <a:r>
              <a:rPr lang="zh-CN" altLang="en-US" sz="4000">
                <a:latin typeface="+mn-lt"/>
                <a:ea typeface="+mn-ea"/>
              </a:rPr>
              <a:t>“源自实验室”</a:t>
            </a:r>
          </a:p>
        </p:txBody>
      </p:sp>
      <p:sp>
        <p:nvSpPr>
          <p:cNvPr id="9" name="文本框 8"/>
          <p:cNvSpPr>
            <a:spLocks noChangeArrowheads="1"/>
          </p:cNvSpPr>
          <p:nvPr/>
        </p:nvSpPr>
        <p:spPr bwMode="auto">
          <a:xfrm rot="-780000">
            <a:off x="127000" y="215900"/>
            <a:ext cx="4719638" cy="1674813"/>
          </a:xfrm>
          <a:prstGeom prst="irregularSeal1">
            <a:avLst/>
          </a:prstGeom>
          <a:solidFill>
            <a:srgbClr val="FFFF00"/>
          </a:solidFill>
          <a:ln w="9525">
            <a:noFill/>
            <a:miter lim="800000"/>
            <a:headEnd/>
            <a:tailEnd/>
          </a:ln>
        </p:spPr>
        <p:txBody>
          <a:bodyPr>
            <a:spAutoFit/>
          </a:bodyPr>
          <a:lstStyle/>
          <a:p>
            <a:pPr algn="ctr"/>
            <a:r>
              <a:rPr lang="zh-CN" altLang="en-US" sz="3200">
                <a:solidFill>
                  <a:srgbClr val="FF0000"/>
                </a:solidFill>
                <a:latin typeface="Calibri" pitchFamily="34" charset="0"/>
                <a:ea typeface="微软雅黑" pitchFamily="34" charset="-122"/>
              </a:rPr>
              <a:t>强行相似论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idx="4294967295"/>
          </p:nvPr>
        </p:nvSpPr>
        <p:spPr>
          <a:xfrm>
            <a:off x="838200" y="506413"/>
            <a:ext cx="10647363" cy="5919787"/>
          </a:xfrm>
        </p:spPr>
        <p:txBody>
          <a:bodyPr>
            <a:normAutofit fontScale="75000" lnSpcReduction="10000"/>
          </a:bodyPr>
          <a:lstStyle/>
          <a:p>
            <a:pPr eaLnBrk="1" fontAlgn="auto" hangingPunct="1">
              <a:spcAft>
                <a:spcPts val="0"/>
              </a:spcAft>
              <a:buFont typeface="Arial" panose="020B0604020202020204" pitchFamily="34" charset="0"/>
              <a:buChar char="•"/>
              <a:defRPr/>
            </a:pPr>
            <a:r>
              <a:rPr lang="zh-CN" altLang="en-US"/>
              <a:t>中国唯一的P4生物安全实验室所在地中科院武汉病毒研究所，近日卷入了“新冠病毒源头”风波。</a:t>
            </a:r>
          </a:p>
          <a:p>
            <a:pPr eaLnBrk="1" fontAlgn="auto" hangingPunct="1">
              <a:spcAft>
                <a:spcPts val="0"/>
              </a:spcAft>
              <a:buFont typeface="Arial" panose="020B0604020202020204" pitchFamily="34" charset="0"/>
              <a:buChar char="•"/>
              <a:defRPr/>
            </a:pPr>
            <a:r>
              <a:rPr lang="zh-CN" altLang="en-US"/>
              <a:t>该研究所的石正丽研究员率领的团队是蝙蝠病毒研究领域的权威，也是中国SARS（严重急性呼吸道综合征）病毒的源头攻克团队。然而，随着疫情的进展，“实验室病毒泄漏”、“人为制造新病毒”等流言开始笼罩在武汉病毒研究所及石正丽等人身上。</a:t>
            </a:r>
          </a:p>
          <a:p>
            <a:pPr eaLnBrk="1" fontAlgn="auto" hangingPunct="1">
              <a:spcAft>
                <a:spcPts val="0"/>
              </a:spcAft>
              <a:buFont typeface="Arial" panose="020B0604020202020204" pitchFamily="34" charset="0"/>
              <a:buChar char="•"/>
              <a:defRPr/>
            </a:pPr>
            <a:r>
              <a:rPr lang="zh-CN" altLang="en-US"/>
              <a:t>美国得克萨斯州立大学圣安东尼奥医学中心微生物和免疫系终身教授项焰在一份评论中也指出，结合其他冠状病毒的假定突变率估计，RaTG13（源于猪）和nCoV-2019这两种病毒可能在25到65年前有一个共同的祖先。</a:t>
            </a:r>
          </a:p>
        </p:txBody>
      </p:sp>
      <p:sp>
        <p:nvSpPr>
          <p:cNvPr id="8" name="文本框 7"/>
          <p:cNvSpPr>
            <a:spLocks noChangeArrowheads="1"/>
          </p:cNvSpPr>
          <p:nvPr/>
        </p:nvSpPr>
        <p:spPr bwMode="auto">
          <a:xfrm rot="-780000">
            <a:off x="3794125" y="2603500"/>
            <a:ext cx="4278313" cy="1776413"/>
          </a:xfrm>
          <a:prstGeom prst="irregularSeal1">
            <a:avLst/>
          </a:prstGeom>
          <a:solidFill>
            <a:srgbClr val="FFFF00"/>
          </a:solidFill>
          <a:ln w="9525">
            <a:noFill/>
            <a:miter lim="800000"/>
            <a:headEnd/>
            <a:tailEnd/>
          </a:ln>
        </p:spPr>
        <p:txBody>
          <a:bodyPr>
            <a:spAutoFit/>
          </a:bodyPr>
          <a:lstStyle/>
          <a:p>
            <a:pPr algn="ctr"/>
            <a:r>
              <a:rPr lang="zh-CN" altLang="en-US" sz="4000">
                <a:solidFill>
                  <a:srgbClr val="FF0000"/>
                </a:solidFill>
                <a:latin typeface="Calibri" pitchFamily="34" charset="0"/>
                <a:ea typeface="微软雅黑" pitchFamily="34" charset="-122"/>
              </a:rPr>
              <a:t>辟谣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half" idx="1"/>
          </p:nvPr>
        </p:nvSpPr>
        <p:spPr>
          <a:xfrm>
            <a:off x="838200" y="2105025"/>
            <a:ext cx="5181600" cy="4071938"/>
          </a:xfrm>
        </p:spPr>
        <p:txBody>
          <a:bodyPr rtlCol="0">
            <a:normAutofit fontScale="77500" lnSpcReduction="10000"/>
          </a:bodyPr>
          <a:lstStyle/>
          <a:p>
            <a:pPr eaLnBrk="1" fontAlgn="auto" hangingPunct="1">
              <a:lnSpc>
                <a:spcPct val="100000"/>
              </a:lnSpc>
              <a:spcAft>
                <a:spcPts val="0"/>
              </a:spcAft>
              <a:buFont typeface="Arial" panose="020B0604020202020204" pitchFamily="34" charset="0"/>
              <a:buChar char="•"/>
              <a:defRPr/>
            </a:pPr>
            <a:r>
              <a:rPr lang="zh-CN" altLang="en-US" dirty="0"/>
              <a:t>公安警察</a:t>
            </a:r>
          </a:p>
          <a:p>
            <a:pPr eaLnBrk="1" fontAlgn="auto" hangingPunct="1">
              <a:lnSpc>
                <a:spcPct val="100000"/>
              </a:lnSpc>
              <a:spcAft>
                <a:spcPts val="0"/>
              </a:spcAft>
              <a:buFont typeface="Arial" panose="020B0604020202020204" pitchFamily="34" charset="0"/>
              <a:buChar char="•"/>
              <a:defRPr/>
            </a:pPr>
            <a:r>
              <a:rPr lang="zh-CN" altLang="en-US" dirty="0"/>
              <a:t>环卫工人、保安员</a:t>
            </a:r>
          </a:p>
          <a:p>
            <a:pPr eaLnBrk="1" fontAlgn="auto" hangingPunct="1">
              <a:lnSpc>
                <a:spcPct val="100000"/>
              </a:lnSpc>
              <a:spcAft>
                <a:spcPts val="0"/>
              </a:spcAft>
              <a:buFont typeface="Arial" panose="020B0604020202020204" pitchFamily="34" charset="0"/>
              <a:buChar char="•"/>
              <a:defRPr/>
            </a:pPr>
            <a:r>
              <a:rPr lang="zh-CN" altLang="en-US" dirty="0"/>
              <a:t>公务员</a:t>
            </a:r>
          </a:p>
          <a:p>
            <a:pPr eaLnBrk="1" fontAlgn="auto" hangingPunct="1">
              <a:lnSpc>
                <a:spcPct val="100000"/>
              </a:lnSpc>
              <a:spcAft>
                <a:spcPts val="0"/>
              </a:spcAft>
              <a:buFont typeface="Arial" panose="020B0604020202020204" pitchFamily="34" charset="0"/>
              <a:buChar char="•"/>
              <a:defRPr/>
            </a:pPr>
            <a:r>
              <a:rPr lang="zh-CN" altLang="en-US" dirty="0"/>
              <a:t>快递员</a:t>
            </a:r>
          </a:p>
          <a:p>
            <a:pPr eaLnBrk="1" fontAlgn="auto" hangingPunct="1">
              <a:lnSpc>
                <a:spcPct val="100000"/>
              </a:lnSpc>
              <a:spcAft>
                <a:spcPts val="0"/>
              </a:spcAft>
              <a:buFont typeface="Arial" panose="020B0604020202020204" pitchFamily="34" charset="0"/>
              <a:buChar char="•"/>
              <a:defRPr/>
            </a:pPr>
            <a:r>
              <a:rPr lang="zh-CN" altLang="en-US" dirty="0"/>
              <a:t>志愿者</a:t>
            </a:r>
          </a:p>
          <a:p>
            <a:pPr eaLnBrk="1" fontAlgn="auto" hangingPunct="1">
              <a:lnSpc>
                <a:spcPct val="100000"/>
              </a:lnSpc>
              <a:spcAft>
                <a:spcPts val="0"/>
              </a:spcAft>
              <a:buFont typeface="Arial" panose="020B0604020202020204" pitchFamily="34" charset="0"/>
              <a:buChar char="•"/>
              <a:defRPr/>
            </a:pPr>
            <a:r>
              <a:rPr lang="zh-CN" altLang="en-US" dirty="0"/>
              <a:t>科</a:t>
            </a:r>
            <a:r>
              <a:rPr lang="zh-CN" altLang="en-US" dirty="0">
                <a:sym typeface="+mn-ea"/>
              </a:rPr>
              <a:t>研人员</a:t>
            </a:r>
            <a:endParaRPr lang="zh-CN" altLang="en-US" dirty="0"/>
          </a:p>
          <a:p>
            <a:pPr eaLnBrk="1" fontAlgn="auto" hangingPunct="1">
              <a:lnSpc>
                <a:spcPct val="100000"/>
              </a:lnSpc>
              <a:spcAft>
                <a:spcPts val="0"/>
              </a:spcAft>
              <a:buFont typeface="Arial" panose="020B0604020202020204" pitchFamily="34" charset="0"/>
              <a:buChar char="•"/>
              <a:defRPr/>
            </a:pPr>
            <a:r>
              <a:rPr lang="en-US" altLang="zh-CN" dirty="0"/>
              <a:t>......</a:t>
            </a:r>
          </a:p>
          <a:p>
            <a:pPr marL="0" indent="0" eaLnBrk="1" fontAlgn="auto" hangingPunct="1">
              <a:lnSpc>
                <a:spcPct val="100000"/>
              </a:lnSpc>
              <a:spcAft>
                <a:spcPts val="0"/>
              </a:spcAft>
              <a:buFont typeface="Arial" panose="020B0604020202020204" pitchFamily="34" charset="0"/>
              <a:buNone/>
              <a:defRPr/>
            </a:pPr>
            <a:r>
              <a:rPr lang="zh-CN" altLang="en-US" dirty="0"/>
              <a:t>大家都在用自己的方式抗疫情</a:t>
            </a:r>
          </a:p>
        </p:txBody>
      </p:sp>
      <p:sp>
        <p:nvSpPr>
          <p:cNvPr id="36866" name="标题 2"/>
          <p:cNvSpPr>
            <a:spLocks noGrp="1"/>
          </p:cNvSpPr>
          <p:nvPr>
            <p:ph type="title"/>
          </p:nvPr>
        </p:nvSpPr>
        <p:spPr/>
        <p:txBody>
          <a:bodyPr/>
          <a:lstStyle/>
          <a:p>
            <a:pPr eaLnBrk="1" hangingPunct="1"/>
            <a:r>
              <a:rPr lang="zh-CN" altLang="en-US" noProof="1" smtClean="0">
                <a:solidFill>
                  <a:srgbClr val="413728"/>
                </a:solidFill>
                <a:latin typeface="微软雅黑" pitchFamily="34" charset="-122"/>
              </a:rPr>
              <a:t>除了医护人员冲在最前线，最辛苦最危险</a:t>
            </a:r>
          </a:p>
        </p:txBody>
      </p:sp>
      <p:sp>
        <p:nvSpPr>
          <p:cNvPr id="4" name="内容占位符 3"/>
          <p:cNvSpPr>
            <a:spLocks noGrp="1"/>
          </p:cNvSpPr>
          <p:nvPr>
            <p:ph sz="half" idx="2"/>
          </p:nvPr>
        </p:nvSpPr>
        <p:spPr>
          <a:xfrm>
            <a:off x="6172200" y="2105025"/>
            <a:ext cx="5181600" cy="4071938"/>
          </a:xfrm>
        </p:spPr>
        <p:txBody>
          <a:bodyPr rtlCol="0">
            <a:normAutofit fontScale="77500" lnSpcReduction="10000"/>
          </a:bodyPr>
          <a:lstStyle/>
          <a:p>
            <a:pPr eaLnBrk="1" fontAlgn="auto" hangingPunct="1">
              <a:spcAft>
                <a:spcPts val="0"/>
              </a:spcAft>
              <a:buFont typeface="Arial" panose="020B0604020202020204" pitchFamily="34" charset="0"/>
              <a:buChar char="•"/>
              <a:defRPr/>
            </a:pPr>
            <a:r>
              <a:rPr lang="zh-CN" altLang="en-US"/>
              <a:t>我能做什么？</a:t>
            </a:r>
          </a:p>
          <a:p>
            <a:pPr marL="0" indent="0" eaLnBrk="1" fontAlgn="auto" hangingPunct="1">
              <a:spcAft>
                <a:spcPts val="0"/>
              </a:spcAft>
              <a:buFont typeface="Arial" panose="020B0604020202020204" pitchFamily="34" charset="0"/>
              <a:buNone/>
              <a:defRPr/>
            </a:pPr>
            <a:r>
              <a:rPr lang="en-US" altLang="zh-CN"/>
              <a:t>      </a:t>
            </a:r>
            <a:r>
              <a:rPr lang="zh-CN" altLang="en-US">
                <a:solidFill>
                  <a:srgbClr val="FF0000"/>
                </a:solidFill>
              </a:rPr>
              <a:t>疫情解除前，</a:t>
            </a:r>
          </a:p>
          <a:p>
            <a:pPr marL="0" indent="0" eaLnBrk="1" fontAlgn="auto" hangingPunct="1">
              <a:spcAft>
                <a:spcPts val="0"/>
              </a:spcAft>
              <a:buFont typeface="Arial" panose="020B0604020202020204" pitchFamily="34" charset="0"/>
              <a:buNone/>
              <a:defRPr/>
            </a:pPr>
            <a:r>
              <a:rPr lang="zh-CN" altLang="en-US">
                <a:solidFill>
                  <a:srgbClr val="FF0000"/>
                </a:solidFill>
              </a:rPr>
              <a:t>      坚持服从学校严格封闭式管理，不给国家添乱就好。</a:t>
            </a:r>
            <a:endParaRPr lang="en-US" altLang="zh-CN">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normAutofit fontScale="77500" lnSpcReduction="10000"/>
          </a:bodyPr>
          <a:lstStyle/>
          <a:p>
            <a:pPr eaLnBrk="1" fontAlgn="auto" hangingPunct="1">
              <a:spcAft>
                <a:spcPts val="0"/>
              </a:spcAft>
              <a:buFont typeface="Arial" panose="020B0604020202020204" pitchFamily="34" charset="0"/>
              <a:buChar char="•"/>
              <a:defRPr/>
            </a:pPr>
            <a:r>
              <a:rPr lang="zh-CN" altLang="en-US"/>
              <a:t>研究显示这种</a:t>
            </a:r>
            <a:r>
              <a:rPr lang="zh-CN" altLang="en-US">
                <a:sym typeface="+mn-ea"/>
              </a:rPr>
              <a:t>新型冠状病毒与蝙蝠</a:t>
            </a:r>
            <a:r>
              <a:rPr lang="en-US" altLang="zh-CN">
                <a:sym typeface="+mn-ea"/>
              </a:rPr>
              <a:t>SARS</a:t>
            </a:r>
            <a:r>
              <a:rPr lang="zh-CN" altLang="en-US">
                <a:sym typeface="+mn-ea"/>
              </a:rPr>
              <a:t>样冠状病毒（</a:t>
            </a:r>
            <a:r>
              <a:rPr lang="en-US" altLang="zh-CN">
                <a:sym typeface="+mn-ea"/>
              </a:rPr>
              <a:t>hat-ST-CoVZC45</a:t>
            </a:r>
            <a:r>
              <a:rPr lang="zh-CN" altLang="en-US">
                <a:sym typeface="+mn-ea"/>
              </a:rPr>
              <a:t>）长得很像（同源性达到</a:t>
            </a:r>
            <a:r>
              <a:rPr lang="en-US" altLang="zh-CN">
                <a:sym typeface="+mn-ea"/>
              </a:rPr>
              <a:t>85%</a:t>
            </a:r>
            <a:r>
              <a:rPr lang="zh-CN" altLang="en-US">
                <a:sym typeface="+mn-ea"/>
              </a:rPr>
              <a:t>以上），换句话说，它俩可能是近亲。</a:t>
            </a:r>
            <a:endParaRPr lang="zh-CN" altLang="en-US"/>
          </a:p>
          <a:p>
            <a:pPr eaLnBrk="1" fontAlgn="auto" hangingPunct="1">
              <a:spcAft>
                <a:spcPts val="0"/>
              </a:spcAft>
              <a:buFont typeface="Arial" panose="020B0604020202020204" pitchFamily="34" charset="0"/>
              <a:buChar char="•"/>
              <a:defRPr/>
            </a:pPr>
            <a:r>
              <a:rPr lang="zh-CN" altLang="en-US"/>
              <a:t>但是，</a:t>
            </a:r>
          </a:p>
          <a:p>
            <a:pPr eaLnBrk="1" fontAlgn="auto" hangingPunct="1">
              <a:spcAft>
                <a:spcPts val="0"/>
              </a:spcAft>
              <a:buFont typeface="Arial" panose="020B0604020202020204" pitchFamily="34" charset="0"/>
              <a:buChar char="•"/>
              <a:defRPr/>
            </a:pPr>
            <a:r>
              <a:rPr lang="zh-CN" altLang="en-US"/>
              <a:t>这个新型冠状病毒的基因特征与曾引起</a:t>
            </a:r>
            <a:r>
              <a:rPr lang="en-US" altLang="zh-CN"/>
              <a:t>“</a:t>
            </a:r>
            <a:r>
              <a:rPr lang="zh-CN" altLang="en-US"/>
              <a:t>非典</a:t>
            </a:r>
            <a:r>
              <a:rPr lang="en-US" altLang="zh-CN"/>
              <a:t>”</a:t>
            </a:r>
            <a:r>
              <a:rPr lang="zh-CN" altLang="en-US"/>
              <a:t>的病毒</a:t>
            </a:r>
            <a:r>
              <a:rPr lang="en-US" altLang="zh-CN"/>
              <a:t>SARS-CoV</a:t>
            </a:r>
            <a:r>
              <a:rPr lang="zh-CN" altLang="en-US"/>
              <a:t>，引起中东呼吸综合征的病毒</a:t>
            </a:r>
            <a:r>
              <a:rPr lang="en-US" altLang="zh-CN"/>
              <a:t>MERS-</a:t>
            </a:r>
            <a:r>
              <a:rPr lang="en-US" altLang="zh-CN">
                <a:sym typeface="+mn-ea"/>
              </a:rPr>
              <a:t>CoV</a:t>
            </a:r>
            <a:r>
              <a:rPr lang="zh-CN" altLang="en-US">
                <a:sym typeface="+mn-ea"/>
              </a:rPr>
              <a:t>还是有着明显的区别。</a:t>
            </a:r>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不信谣，不传谣！</a:t>
            </a:r>
            <a:r>
              <a:rPr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我们只相信科学</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5425" y="3332163"/>
            <a:ext cx="11741150" cy="1011237"/>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文本占位符 1"/>
          <p:cNvSpPr>
            <a:spLocks noGrp="1"/>
          </p:cNvSpPr>
          <p:nvPr>
            <p:ph type="body" idx="4294967295"/>
          </p:nvPr>
        </p:nvSpPr>
        <p:spPr>
          <a:xfrm>
            <a:off x="838200" y="1663700"/>
            <a:ext cx="10515600" cy="4630738"/>
          </a:xfrm>
        </p:spPr>
        <p:txBody>
          <a:bodyPr>
            <a:normAutofit fontScale="97500"/>
          </a:bodyPr>
          <a:lstStyle/>
          <a:p>
            <a:pPr eaLnBrk="1" fontAlgn="auto" hangingPunct="1">
              <a:spcAft>
                <a:spcPts val="0"/>
              </a:spcAft>
              <a:buFont typeface="Arial" panose="020B0604020202020204" pitchFamily="34" charset="0"/>
              <a:buChar char="•"/>
              <a:defRPr/>
            </a:pPr>
            <a:r>
              <a:rPr lang="zh-CN" altLang="en-US"/>
              <a:t>他们称，治愈的病人都是靠自身的免疫力扛过去的。</a:t>
            </a:r>
          </a:p>
          <a:p>
            <a:pPr eaLnBrk="1" fontAlgn="auto" hangingPunct="1">
              <a:spcAft>
                <a:spcPts val="0"/>
              </a:spcAft>
              <a:buFont typeface="Arial" panose="020B0604020202020204" pitchFamily="34" charset="0"/>
              <a:buChar char="•"/>
              <a:defRPr/>
            </a:pPr>
            <a:r>
              <a:rPr lang="zh-CN" altLang="en-US">
                <a:solidFill>
                  <a:srgbClr val="FF0000"/>
                </a:solidFill>
              </a:rPr>
              <a:t>辟谣：</a:t>
            </a:r>
            <a:endParaRPr lang="zh-CN" altLang="en-US"/>
          </a:p>
          <a:p>
            <a:pPr eaLnBrk="1" fontAlgn="auto" hangingPunct="1">
              <a:spcAft>
                <a:spcPts val="0"/>
              </a:spcAft>
              <a:buFont typeface="Arial" panose="020B0604020202020204" pitchFamily="34" charset="0"/>
              <a:buChar char="•"/>
              <a:defRPr/>
            </a:pPr>
            <a:r>
              <a:rPr lang="zh-CN" altLang="en-US"/>
              <a:t>那岂不是医生专门只负责在医院给病人加油打气？</a:t>
            </a:r>
          </a:p>
          <a:p>
            <a:pPr marL="0" indent="0" eaLnBrk="1" fontAlgn="auto" hangingPunct="1">
              <a:spcAft>
                <a:spcPts val="0"/>
              </a:spcAft>
              <a:buFont typeface="Arial" panose="020B0604020202020204" pitchFamily="34" charset="0"/>
              <a:buNone/>
              <a:defRPr/>
            </a:pPr>
            <a:r>
              <a:rPr lang="zh-CN" altLang="en-US"/>
              <a:t>                  </a:t>
            </a:r>
            <a:r>
              <a:rPr lang="zh-CN" altLang="en-US">
                <a:solidFill>
                  <a:srgbClr val="FF0000"/>
                </a:solidFill>
              </a:rPr>
              <a:t>病毒不是无药可医</a:t>
            </a:r>
          </a:p>
          <a:p>
            <a:pPr marL="0" indent="0" eaLnBrk="1" fontAlgn="auto" hangingPunct="1">
              <a:spcAft>
                <a:spcPts val="0"/>
              </a:spcAft>
              <a:buFont typeface="Arial" panose="020B0604020202020204" pitchFamily="34" charset="0"/>
              <a:buNone/>
              <a:defRPr/>
            </a:pPr>
            <a:r>
              <a:rPr lang="zh-CN" altLang="en-US">
                <a:solidFill>
                  <a:srgbClr val="FF0000"/>
                </a:solidFill>
              </a:rPr>
              <a:t>           只是没有定向杀死病毒的药</a:t>
            </a:r>
          </a:p>
        </p:txBody>
      </p:sp>
      <p:sp>
        <p:nvSpPr>
          <p:cNvPr id="38915" name="标题 2"/>
          <p:cNvSpPr>
            <a:spLocks noGrp="1"/>
          </p:cNvSpPr>
          <p:nvPr>
            <p:ph type="title" idx="4294967295"/>
          </p:nvPr>
        </p:nvSpPr>
        <p:spPr>
          <a:xfrm>
            <a:off x="838200" y="557213"/>
            <a:ext cx="10515600" cy="989012"/>
          </a:xfrm>
        </p:spPr>
        <p:txBody>
          <a:bodyPr/>
          <a:lstStyle/>
          <a:p>
            <a:pPr eaLnBrk="1" hangingPunct="1"/>
            <a:r>
              <a:rPr lang="zh-CN" altLang="en-US" smtClean="0"/>
              <a:t>网上很多文章说病毒是无药可医的</a:t>
            </a:r>
            <a:r>
              <a:rPr lang="en-US" altLang="zh-CN" smtClean="0"/>
              <a:t>......</a:t>
            </a:r>
          </a:p>
        </p:txBody>
      </p:sp>
      <p:pic>
        <p:nvPicPr>
          <p:cNvPr id="38916" name="图片 4"/>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10177463" y="284163"/>
            <a:ext cx="1176337" cy="126206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3"/>
          </p:nvPr>
        </p:nvSpPr>
        <p:spPr>
          <a:xfrm>
            <a:off x="1316038" y="2141538"/>
            <a:ext cx="9559925" cy="3560762"/>
          </a:xfrm>
        </p:spPr>
        <p:txBody>
          <a:bodyPr/>
          <a:lstStyle/>
          <a:p>
            <a:pPr eaLnBrk="1" hangingPunct="1">
              <a:defRPr/>
            </a:pPr>
            <a:r>
              <a:rPr lang="en-US" altLang="zh-CN" sz="5400" smtClean="0">
                <a:solidFill>
                  <a:schemeClr val="tx1"/>
                </a:solidFill>
                <a:effectLst>
                  <a:outerShdw blurRad="38100" dist="38100" dir="2700000" algn="tl">
                    <a:srgbClr val="C0C0C0"/>
                  </a:outerShdw>
                </a:effectLst>
                <a:latin typeface="微软雅黑 Light"/>
                <a:ea typeface="微软雅黑" pitchFamily="34" charset="-122"/>
              </a:rPr>
              <a:t>          </a:t>
            </a:r>
            <a:r>
              <a:rPr lang="zh-CN" altLang="en-US" sz="5400" smtClean="0">
                <a:solidFill>
                  <a:schemeClr val="tx1"/>
                </a:solidFill>
                <a:effectLst>
                  <a:outerShdw blurRad="38100" dist="38100" dir="2700000" algn="tl">
                    <a:srgbClr val="C0C0C0"/>
                  </a:outerShdw>
                </a:effectLst>
                <a:latin typeface="微软雅黑 Light"/>
                <a:ea typeface="微软雅黑" pitchFamily="34" charset="-122"/>
              </a:rPr>
              <a:t>干扰病毒的繁殖</a:t>
            </a:r>
          </a:p>
          <a:p>
            <a:pPr eaLnBrk="1" hangingPunct="1">
              <a:defRPr/>
            </a:pPr>
            <a:r>
              <a:rPr lang="zh-CN" altLang="en-US" sz="5400" smtClean="0">
                <a:solidFill>
                  <a:schemeClr val="tx1"/>
                </a:solidFill>
                <a:effectLst>
                  <a:outerShdw blurRad="38100" dist="38100" dir="2700000" algn="tl">
                    <a:srgbClr val="C0C0C0"/>
                  </a:outerShdw>
                </a:effectLst>
                <a:latin typeface="微软雅黑 Light"/>
                <a:ea typeface="微软雅黑" pitchFamily="34" charset="-122"/>
              </a:rPr>
              <a:t>          阻止病毒的扩散</a:t>
            </a:r>
          </a:p>
        </p:txBody>
      </p:sp>
      <p:sp>
        <p:nvSpPr>
          <p:cNvPr id="3" name="文本占位符 2"/>
          <p:cNvSpPr>
            <a:spLocks noGrp="1"/>
          </p:cNvSpPr>
          <p:nvPr>
            <p:ph type="body" idx="14"/>
          </p:nvPr>
        </p:nvSpPr>
        <p:spPr>
          <a:xfrm>
            <a:off x="1316038" y="730250"/>
            <a:ext cx="9558337" cy="1046163"/>
          </a:xfrm>
        </p:spPr>
        <p:txBody>
          <a:bodyPr/>
          <a:lstStyle/>
          <a:p>
            <a:pPr eaLnBrk="1" fontAlgn="auto" hangingPunct="1">
              <a:spcAft>
                <a:spcPts val="0"/>
              </a:spcAft>
              <a:buFont typeface="Arial" panose="020B0604020202020204" pitchFamily="34" charset="0"/>
              <a:buNone/>
              <a:defRPr/>
            </a:pPr>
            <a:r>
              <a:rPr lang="zh-CN" altLang="en-US"/>
              <a:t>我们可以用药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文本占位符 3"/>
          <p:cNvSpPr>
            <a:spLocks noGrp="1"/>
          </p:cNvSpPr>
          <p:nvPr>
            <p:ph type="body" idx="1"/>
          </p:nvPr>
        </p:nvSpPr>
        <p:spPr>
          <a:xfrm>
            <a:off x="838200" y="557213"/>
            <a:ext cx="10515600" cy="5737225"/>
          </a:xfrm>
        </p:spPr>
        <p:txBody>
          <a:bodyPr/>
          <a:lstStyle/>
          <a:p>
            <a:pPr eaLnBrk="1" hangingPunct="1"/>
            <a:r>
              <a:rPr lang="zh-CN" altLang="en-US" smtClean="0"/>
              <a:t>从我国目前已公开的各类新冠肺炎用药的实际治疗效果来看，“</a:t>
            </a:r>
            <a:r>
              <a:rPr lang="zh-CN" altLang="en-US" smtClean="0">
                <a:solidFill>
                  <a:srgbClr val="FF0000"/>
                </a:solidFill>
              </a:rPr>
              <a:t>三方三药</a:t>
            </a:r>
            <a:r>
              <a:rPr lang="zh-CN" altLang="en-US" smtClean="0"/>
              <a:t>”更值得关注，而且性价比高。“三药”指的是金花清感颗粒、连花清瘟颗粒和胶囊、血必净注射液；“三方”则为清肺排毒汤、化湿败毒方、宣肺败毒方。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nvPr>
        </p:nvSpPr>
        <p:spPr>
          <a:xfrm>
            <a:off x="838200" y="1663700"/>
            <a:ext cx="10515600" cy="4630738"/>
          </a:xfrm>
        </p:spPr>
        <p:txBody>
          <a:bodyPr>
            <a:normAutofit fontScale="87500" lnSpcReduction="20000"/>
          </a:bodyPr>
          <a:lstStyle/>
          <a:p>
            <a:pPr eaLnBrk="1" fontAlgn="auto" hangingPunct="1">
              <a:spcAft>
                <a:spcPts val="0"/>
              </a:spcAft>
              <a:buFont typeface="Arial" panose="020B0604020202020204" pitchFamily="34" charset="0"/>
              <a:buChar char="•"/>
              <a:defRPr/>
            </a:pPr>
            <a:r>
              <a:rPr lang="zh-CN" altLang="en-US"/>
              <a:t>新冠病毒是一种新的病毒。很多人希望随着天气的回暖，病毒也能逐渐减少，但我们不</a:t>
            </a:r>
            <a:r>
              <a:rPr lang="zh-CN" altLang="en-US">
                <a:solidFill>
                  <a:srgbClr val="FF0000"/>
                </a:solidFill>
              </a:rPr>
              <a:t>能依赖于这种可能性</a:t>
            </a:r>
            <a:r>
              <a:rPr lang="zh-CN" altLang="en-US"/>
              <a:t>。</a:t>
            </a:r>
          </a:p>
          <a:p>
            <a:pPr eaLnBrk="1" fontAlgn="auto" hangingPunct="1">
              <a:spcAft>
                <a:spcPts val="0"/>
              </a:spcAft>
              <a:buFont typeface="Arial" panose="020B0604020202020204" pitchFamily="34" charset="0"/>
              <a:buChar char="•"/>
              <a:defRPr/>
            </a:pPr>
            <a:r>
              <a:rPr lang="zh-CN" altLang="en-US"/>
              <a:t>事实上，</a:t>
            </a:r>
            <a:r>
              <a:rPr lang="zh-CN" altLang="en-US" b="1"/>
              <a:t>新冠肺炎目前已传播到气候炎热潮湿和寒冷干燥的国家。</a:t>
            </a:r>
            <a:r>
              <a:rPr lang="zh-CN" altLang="en-US"/>
              <a:t>无论身在何处，无论气候如何，大家都必须遵守预防措施。经常洗手，并且</a:t>
            </a:r>
            <a:r>
              <a:rPr lang="zh-CN" altLang="en-US" u="sng"/>
              <a:t>咳嗽和打喷嚏时用纸巾或弯曲的臂肘遮盖。将用过的纸巾扔进垃圾桶，然后立即洗手</a:t>
            </a:r>
            <a:r>
              <a:rPr lang="zh-CN" altLang="en-US"/>
              <a:t>。</a:t>
            </a:r>
          </a:p>
        </p:txBody>
      </p:sp>
      <p:sp>
        <p:nvSpPr>
          <p:cNvPr id="4" name="标题 3"/>
          <p:cNvSpPr>
            <a:spLocks noGrp="1"/>
          </p:cNvSpPr>
          <p:nvPr>
            <p:ph type="title" idx="4294967295"/>
          </p:nvPr>
        </p:nvSpPr>
        <p:spPr>
          <a:xfrm>
            <a:off x="838200" y="557213"/>
            <a:ext cx="10515600" cy="989012"/>
          </a:xfrm>
        </p:spPr>
        <p:txBody>
          <a:bodyPr>
            <a:normAutofit/>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热天气是否对阻挡新冠肺炎有帮助？</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5363" y="2657475"/>
            <a:ext cx="5938837" cy="1016000"/>
          </a:xfrm>
          <a:prstGeom prst="rect">
            <a:avLst/>
          </a:prstGeom>
          <a:noFill/>
        </p:spPr>
        <p:txBody>
          <a:bodyPr>
            <a:spAutoFit/>
          </a:bodyPr>
          <a:lstStyle/>
          <a:p>
            <a:pPr algn="ctr" fontAlgn="auto">
              <a:spcBef>
                <a:spcPts val="0"/>
              </a:spcBef>
              <a:spcAft>
                <a:spcPts val="0"/>
              </a:spcAft>
              <a:defRPr/>
            </a:pPr>
            <a:r>
              <a:rPr lang="zh-CN" altLang="en-US" sz="6000" b="1">
                <a:solidFill>
                  <a:schemeClr val="bg1">
                    <a:lumMod val="85000"/>
                  </a:schemeClr>
                </a:solidFill>
                <a:latin typeface="宋体" panose="02010600030101010101" pitchFamily="2" charset="-122"/>
                <a:ea typeface="宋体" panose="02010600030101010101" pitchFamily="2" charset="-122"/>
              </a:rPr>
              <a:t>第二篇</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68675" y="3421063"/>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8" name="矩形 17"/>
          <p:cNvSpPr/>
          <p:nvPr/>
        </p:nvSpPr>
        <p:spPr>
          <a:xfrm>
            <a:off x="3368675" y="4079875"/>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grpSp>
        <p:nvGrpSpPr>
          <p:cNvPr id="47108" name="组合 19"/>
          <p:cNvGrpSpPr>
            <a:grpSpLocks/>
          </p:cNvGrpSpPr>
          <p:nvPr/>
        </p:nvGrpSpPr>
        <p:grpSpPr bwMode="auto">
          <a:xfrm>
            <a:off x="3373438" y="3903663"/>
            <a:ext cx="2586037" cy="460375"/>
            <a:chOff x="914400" y="2922644"/>
            <a:chExt cx="2585948" cy="460375"/>
          </a:xfrm>
        </p:grpSpPr>
        <p:sp>
          <p:nvSpPr>
            <p:cNvPr id="21" name="矩形 20"/>
            <p:cNvSpPr/>
            <p:nvPr/>
          </p:nvSpPr>
          <p:spPr>
            <a:xfrm>
              <a:off x="914400" y="3084569"/>
              <a:ext cx="163506" cy="920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7125" name="矩形 21"/>
            <p:cNvSpPr>
              <a:spLocks noChangeArrowheads="1"/>
            </p:cNvSpPr>
            <p:nvPr/>
          </p:nvSpPr>
          <p:spPr bwMode="auto">
            <a:xfrm>
              <a:off x="1183868" y="2922644"/>
              <a:ext cx="2316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三、</a:t>
              </a:r>
              <a:r>
                <a:rPr lang="zh-CN" altLang="en-US" sz="2400">
                  <a:solidFill>
                    <a:srgbClr val="413728"/>
                  </a:solidFill>
                  <a:latin typeface="微软雅黑" pitchFamily="34" charset="-122"/>
                  <a:ea typeface="微软雅黑" pitchFamily="34" charset="-122"/>
                  <a:sym typeface="+mn-ea"/>
                </a:rPr>
                <a:t>生理</a:t>
              </a:r>
              <a:r>
                <a:rPr lang="zh-CN" altLang="en-US" sz="2400">
                  <a:solidFill>
                    <a:srgbClr val="413728"/>
                  </a:solidFill>
                  <a:latin typeface="微软雅黑" pitchFamily="34" charset="-122"/>
                  <a:ea typeface="微软雅黑" pitchFamily="34" charset="-122"/>
                </a:rPr>
                <a:t>保健篇</a:t>
              </a:r>
            </a:p>
          </p:txBody>
        </p:sp>
      </p:grpSp>
      <p:grpSp>
        <p:nvGrpSpPr>
          <p:cNvPr id="47109" name="组合 22"/>
          <p:cNvGrpSpPr>
            <a:grpSpLocks/>
          </p:cNvGrpSpPr>
          <p:nvPr/>
        </p:nvGrpSpPr>
        <p:grpSpPr bwMode="auto">
          <a:xfrm>
            <a:off x="3368675" y="4643438"/>
            <a:ext cx="2586038" cy="460375"/>
            <a:chOff x="914400" y="2922644"/>
            <a:chExt cx="2585948" cy="460375"/>
          </a:xfrm>
        </p:grpSpPr>
        <p:sp>
          <p:nvSpPr>
            <p:cNvPr id="24" name="矩形 23"/>
            <p:cNvSpPr/>
            <p:nvPr/>
          </p:nvSpPr>
          <p:spPr>
            <a:xfrm>
              <a:off x="914400" y="3051231"/>
              <a:ext cx="168269"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7123" name="矩形 24"/>
            <p:cNvSpPr>
              <a:spLocks noChangeArrowheads="1"/>
            </p:cNvSpPr>
            <p:nvPr/>
          </p:nvSpPr>
          <p:spPr bwMode="auto">
            <a:xfrm>
              <a:off x="1183868" y="2922644"/>
              <a:ext cx="2316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四、心理保健篇</a:t>
              </a:r>
            </a:p>
          </p:txBody>
        </p:sp>
      </p:grpSp>
      <p:grpSp>
        <p:nvGrpSpPr>
          <p:cNvPr id="47110" name="组合 25"/>
          <p:cNvGrpSpPr>
            <a:grpSpLocks/>
          </p:cNvGrpSpPr>
          <p:nvPr/>
        </p:nvGrpSpPr>
        <p:grpSpPr bwMode="auto">
          <a:xfrm>
            <a:off x="3368675" y="2663825"/>
            <a:ext cx="5024438" cy="460375"/>
            <a:chOff x="914400" y="2922644"/>
            <a:chExt cx="5024348" cy="460375"/>
          </a:xfrm>
        </p:grpSpPr>
        <p:sp>
          <p:nvSpPr>
            <p:cNvPr id="27" name="矩形 26"/>
            <p:cNvSpPr/>
            <p:nvPr/>
          </p:nvSpPr>
          <p:spPr>
            <a:xfrm>
              <a:off x="914400" y="3068694"/>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7121" name="矩形 27"/>
            <p:cNvSpPr>
              <a:spLocks noChangeArrowheads="1"/>
            </p:cNvSpPr>
            <p:nvPr/>
          </p:nvSpPr>
          <p:spPr bwMode="auto">
            <a:xfrm>
              <a:off x="1183868" y="2922644"/>
              <a:ext cx="4754880" cy="460375"/>
            </a:xfrm>
            <a:prstGeom prst="rect">
              <a:avLst/>
            </a:prstGeom>
            <a:noFill/>
            <a:ln w="9525">
              <a:noFill/>
              <a:miter lim="800000"/>
              <a:headEnd/>
              <a:tailEnd/>
            </a:ln>
          </p:spPr>
          <p:txBody>
            <a:bodyPr wrap="none">
              <a:spAutoFit/>
            </a:bodyPr>
            <a:lstStyle/>
            <a:p>
              <a:r>
                <a:rPr lang="zh-CN" altLang="en-US" sz="2400">
                  <a:latin typeface="微软雅黑" pitchFamily="34" charset="-122"/>
                  <a:ea typeface="微软雅黑" pitchFamily="34" charset="-122"/>
                </a:rPr>
                <a:t>一、</a:t>
              </a:r>
              <a:r>
                <a:rPr lang="zh-CN" altLang="en-US" sz="2400">
                  <a:solidFill>
                    <a:srgbClr val="413728"/>
                  </a:solidFill>
                  <a:latin typeface="微软雅黑" pitchFamily="34" charset="-122"/>
                  <a:ea typeface="微软雅黑" pitchFamily="34" charset="-122"/>
                </a:rPr>
                <a:t>新型冠状病毒肺炎的基础知识</a:t>
              </a:r>
            </a:p>
          </p:txBody>
        </p:sp>
      </p:grpSp>
      <p:grpSp>
        <p:nvGrpSpPr>
          <p:cNvPr id="47111" name="组合 1"/>
          <p:cNvGrpSpPr>
            <a:grpSpLocks/>
          </p:cNvGrpSpPr>
          <p:nvPr/>
        </p:nvGrpSpPr>
        <p:grpSpPr bwMode="auto">
          <a:xfrm>
            <a:off x="3373438" y="3248025"/>
            <a:ext cx="2890837" cy="460375"/>
            <a:chOff x="914400" y="2922644"/>
            <a:chExt cx="2890748" cy="460375"/>
          </a:xfrm>
        </p:grpSpPr>
        <p:sp>
          <p:nvSpPr>
            <p:cNvPr id="3" name="矩形 2"/>
            <p:cNvSpPr/>
            <p:nvPr/>
          </p:nvSpPr>
          <p:spPr>
            <a:xfrm>
              <a:off x="914400" y="3071869"/>
              <a:ext cx="163507" cy="762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 name="矩形 3"/>
            <p:cNvSpPr/>
            <p:nvPr/>
          </p:nvSpPr>
          <p:spPr>
            <a:xfrm>
              <a:off x="1184267" y="2922644"/>
              <a:ext cx="2620881"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胡晓波男神体" panose="02010600030101010101" pitchFamily="2" charset="-122"/>
                </a:rPr>
                <a:t>二、个人防护知识</a:t>
              </a:r>
            </a:p>
          </p:txBody>
        </p:sp>
      </p:grpSp>
      <p:grpSp>
        <p:nvGrpSpPr>
          <p:cNvPr id="47112" name="组合 4"/>
          <p:cNvGrpSpPr>
            <a:grpSpLocks/>
          </p:cNvGrpSpPr>
          <p:nvPr/>
        </p:nvGrpSpPr>
        <p:grpSpPr bwMode="auto">
          <a:xfrm>
            <a:off x="3368675" y="5353050"/>
            <a:ext cx="5329238" cy="460375"/>
            <a:chOff x="914400" y="2922644"/>
            <a:chExt cx="5329148" cy="460375"/>
          </a:xfrm>
        </p:grpSpPr>
        <p:sp>
          <p:nvSpPr>
            <p:cNvPr id="6" name="矩形 5"/>
            <p:cNvSpPr/>
            <p:nvPr/>
          </p:nvSpPr>
          <p:spPr>
            <a:xfrm>
              <a:off x="914400" y="3051232"/>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7117" name="矩形 6"/>
            <p:cNvSpPr>
              <a:spLocks noChangeArrowheads="1"/>
            </p:cNvSpPr>
            <p:nvPr/>
          </p:nvSpPr>
          <p:spPr bwMode="auto">
            <a:xfrm>
              <a:off x="1183868" y="2922644"/>
              <a:ext cx="50596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五、返校后疫情防控要求及注意事项</a:t>
              </a:r>
            </a:p>
          </p:txBody>
        </p:sp>
      </p:grpSp>
      <p:grpSp>
        <p:nvGrpSpPr>
          <p:cNvPr id="47113" name="组合 7"/>
          <p:cNvGrpSpPr>
            <a:grpSpLocks/>
          </p:cNvGrpSpPr>
          <p:nvPr/>
        </p:nvGrpSpPr>
        <p:grpSpPr bwMode="auto">
          <a:xfrm>
            <a:off x="3368675" y="6018213"/>
            <a:ext cx="4110038" cy="460375"/>
            <a:chOff x="914400" y="2922644"/>
            <a:chExt cx="4109948" cy="460375"/>
          </a:xfrm>
        </p:grpSpPr>
        <p:sp>
          <p:nvSpPr>
            <p:cNvPr id="9" name="矩形 8"/>
            <p:cNvSpPr/>
            <p:nvPr/>
          </p:nvSpPr>
          <p:spPr>
            <a:xfrm>
              <a:off x="914400" y="3051231"/>
              <a:ext cx="168271"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47115" name="矩形 9"/>
            <p:cNvSpPr>
              <a:spLocks noChangeArrowheads="1"/>
            </p:cNvSpPr>
            <p:nvPr/>
          </p:nvSpPr>
          <p:spPr bwMode="auto">
            <a:xfrm>
              <a:off x="1183868" y="2922644"/>
              <a:ext cx="3840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六、学校疫情防控应急管理</a:t>
              </a:r>
            </a:p>
          </p:txBody>
        </p:sp>
      </p:grpSp>
      <p:graphicFrame>
        <p:nvGraphicFramePr>
          <p:cNvPr id="47105" name="Object 1" descr="image7"/>
          <p:cNvGraphicFramePr>
            <a:graphicFrameLocks/>
          </p:cNvGraphicFramePr>
          <p:nvPr/>
        </p:nvGraphicFramePr>
        <p:xfrm>
          <a:off x="2038350" y="3248025"/>
          <a:ext cx="990600" cy="728663"/>
        </p:xfrm>
        <a:graphic>
          <a:graphicData uri="http://schemas.openxmlformats.org/presentationml/2006/ole">
            <p:oleObj spid="_x0000_s47105" r:id="rId3" imgW="6335009" imgH="6657143" progId="PBrush">
              <p:embed/>
            </p:oleObj>
          </a:graphicData>
        </a:graphic>
      </p:graphicFrame>
    </p:spTree>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文本占位符 12"/>
          <p:cNvSpPr>
            <a:spLocks noGrp="1"/>
          </p:cNvSpPr>
          <p:nvPr>
            <p:ph type="body" idx="1"/>
          </p:nvPr>
        </p:nvSpPr>
        <p:spPr>
          <a:xfrm>
            <a:off x="5387975" y="1765300"/>
            <a:ext cx="5965825" cy="4335463"/>
          </a:xfrm>
        </p:spPr>
        <p:txBody>
          <a:bodyPr/>
          <a:lstStyle/>
          <a:p>
            <a:pPr marL="0" indent="0" eaLnBrk="1" hangingPunct="1">
              <a:lnSpc>
                <a:spcPct val="250000"/>
              </a:lnSpc>
              <a:buFont typeface="Arial" charset="0"/>
              <a:buNone/>
            </a:pPr>
            <a:r>
              <a:rPr lang="zh-CN" altLang="en-US" smtClean="0">
                <a:solidFill>
                  <a:srgbClr val="000000"/>
                </a:solidFill>
                <a:ea typeface="阿里巴巴普惠体"/>
                <a:cs typeface="阿里巴巴普惠体"/>
                <a:sym typeface="+mn-ea"/>
              </a:rPr>
              <a:t>（一）阻断飞沫传播</a:t>
            </a:r>
          </a:p>
          <a:p>
            <a:pPr marL="0" indent="0" eaLnBrk="1" hangingPunct="1">
              <a:lnSpc>
                <a:spcPct val="250000"/>
              </a:lnSpc>
              <a:buFont typeface="Arial" charset="0"/>
              <a:buNone/>
            </a:pPr>
            <a:r>
              <a:rPr lang="zh-CN" altLang="en-US" smtClean="0">
                <a:solidFill>
                  <a:srgbClr val="000000"/>
                </a:solidFill>
                <a:ea typeface="阿里巴巴普惠体"/>
                <a:cs typeface="阿里巴巴普惠体"/>
                <a:sym typeface="+mn-ea"/>
              </a:rPr>
              <a:t>（二）阻断接触传播</a:t>
            </a:r>
          </a:p>
        </p:txBody>
      </p:sp>
      <p:sp>
        <p:nvSpPr>
          <p:cNvPr id="48130" name="标题 13"/>
          <p:cNvSpPr>
            <a:spLocks noGrp="1"/>
          </p:cNvSpPr>
          <p:nvPr>
            <p:ph type="title"/>
          </p:nvPr>
        </p:nvSpPr>
        <p:spPr>
          <a:xfrm>
            <a:off x="838200" y="557213"/>
            <a:ext cx="10515600" cy="989012"/>
          </a:xfrm>
        </p:spPr>
        <p:txBody>
          <a:bodyPr/>
          <a:lstStyle/>
          <a:p>
            <a:pPr fontAlgn="base"/>
            <a:r>
              <a:rPr smtClean="0"/>
              <a:t>预防新型冠状病毒感染的途径</a:t>
            </a:r>
          </a:p>
        </p:txBody>
      </p:sp>
      <p:pic>
        <p:nvPicPr>
          <p:cNvPr id="2" name="图片 1" descr="ec343eee408a4dc007113ffc1051dd75"/>
          <p:cNvPicPr>
            <a:picLocks noChangeAspect="1"/>
          </p:cNvPicPr>
          <p:nvPr/>
        </p:nvPicPr>
        <p:blipFill>
          <a:blip r:embed="rId2"/>
          <a:srcRect/>
          <a:stretch>
            <a:fillRect/>
          </a:stretch>
        </p:blipFill>
        <p:spPr bwMode="auto">
          <a:xfrm>
            <a:off x="1344613" y="2076450"/>
            <a:ext cx="3276600" cy="3276600"/>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文本占位符 6"/>
          <p:cNvSpPr>
            <a:spLocks noGrp="1"/>
          </p:cNvSpPr>
          <p:nvPr>
            <p:ph type="body" idx="1"/>
          </p:nvPr>
        </p:nvSpPr>
        <p:spPr>
          <a:xfrm>
            <a:off x="5389563" y="1752600"/>
            <a:ext cx="5964237" cy="4319588"/>
          </a:xfrm>
        </p:spPr>
        <p:txBody>
          <a:bodyPr/>
          <a:lstStyle/>
          <a:p>
            <a:pPr marL="0" indent="0" eaLnBrk="1" hangingPunct="1">
              <a:lnSpc>
                <a:spcPct val="200000"/>
              </a:lnSpc>
              <a:buFont typeface="Arial" charset="0"/>
              <a:buNone/>
            </a:pPr>
            <a:r>
              <a:rPr lang="en-US" altLang="zh-CN" sz="2800" smtClean="0"/>
              <a:t>       </a:t>
            </a:r>
            <a:r>
              <a:rPr lang="zh-CN" altLang="en-US" sz="2800" smtClean="0"/>
              <a:t>飞沫：一般认为是直接大于</a:t>
            </a:r>
            <a:r>
              <a:rPr lang="en-US" altLang="zh-CN" sz="2800" smtClean="0"/>
              <a:t>5</a:t>
            </a:r>
            <a:r>
              <a:rPr lang="zh-CN" altLang="en-US" sz="2800" smtClean="0"/>
              <a:t>微米的含水颗粒，可以通过一定的距离（一般为</a:t>
            </a:r>
            <a:r>
              <a:rPr lang="en-US" altLang="zh-CN" sz="2800" smtClean="0"/>
              <a:t>1</a:t>
            </a:r>
            <a:r>
              <a:rPr lang="zh-CN" altLang="en-US" sz="2800" smtClean="0"/>
              <a:t>米）进入易感的黏膜表面。</a:t>
            </a:r>
          </a:p>
          <a:p>
            <a:pPr marL="0" indent="0" eaLnBrk="1" hangingPunct="1">
              <a:lnSpc>
                <a:spcPct val="200000"/>
              </a:lnSpc>
              <a:buFont typeface="Arial" charset="0"/>
              <a:buNone/>
            </a:pPr>
            <a:r>
              <a:rPr lang="zh-CN" altLang="en-US" sz="2800" smtClean="0"/>
              <a:t>       所以，我们应该</a:t>
            </a:r>
            <a:r>
              <a:rPr lang="zh-CN" altLang="en-US" sz="2800" smtClean="0">
                <a:solidFill>
                  <a:srgbClr val="FF0000"/>
                </a:solidFill>
              </a:rPr>
              <a:t>保持人际交往的安全距离</a:t>
            </a:r>
            <a:r>
              <a:rPr lang="zh-CN" altLang="en-US" sz="2800" smtClean="0"/>
              <a:t>为</a:t>
            </a:r>
            <a:r>
              <a:rPr lang="en-US" altLang="zh-CN" sz="2800" smtClean="0">
                <a:solidFill>
                  <a:srgbClr val="FF0000"/>
                </a:solidFill>
              </a:rPr>
              <a:t>1</a:t>
            </a:r>
            <a:r>
              <a:rPr lang="zh-CN" altLang="en-US" sz="2800" smtClean="0">
                <a:solidFill>
                  <a:srgbClr val="FF0000"/>
                </a:solidFill>
              </a:rPr>
              <a:t>米以上</a:t>
            </a:r>
            <a:r>
              <a:rPr lang="zh-CN" altLang="en-US" sz="2800" smtClean="0"/>
              <a:t>。</a:t>
            </a:r>
          </a:p>
        </p:txBody>
      </p:sp>
      <p:sp>
        <p:nvSpPr>
          <p:cNvPr id="52227" name="标题 2"/>
          <p:cNvSpPr>
            <a:spLocks noGrp="1"/>
          </p:cNvSpPr>
          <p:nvPr>
            <p:ph type="title"/>
          </p:nvPr>
        </p:nvSpPr>
        <p:spPr>
          <a:xfrm>
            <a:off x="838200" y="557213"/>
            <a:ext cx="10515600" cy="989012"/>
          </a:xfrm>
        </p:spPr>
        <p:txBody>
          <a:bodyPr/>
          <a:lstStyle/>
          <a:p>
            <a:pPr fontAlgn="base"/>
            <a:r>
              <a:rPr smtClean="0"/>
              <a:t>（一）呼吸道传播是什么？</a:t>
            </a:r>
          </a:p>
        </p:txBody>
      </p:sp>
      <p:graphicFrame>
        <p:nvGraphicFramePr>
          <p:cNvPr id="52225" name="Object 1" descr="image20"/>
          <p:cNvGraphicFramePr>
            <a:graphicFrameLocks/>
          </p:cNvGraphicFramePr>
          <p:nvPr/>
        </p:nvGraphicFramePr>
        <p:xfrm>
          <a:off x="1139825" y="2390775"/>
          <a:ext cx="3690938" cy="2824163"/>
        </p:xfrm>
        <a:graphic>
          <a:graphicData uri="http://schemas.openxmlformats.org/presentationml/2006/ole">
            <p:oleObj spid="_x0000_s52225" r:id="rId3" imgW="4915586" imgH="3428571" progId="PBrush">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lstStyle/>
          <a:p>
            <a:pPr eaLnBrk="1" fontAlgn="auto" hangingPunct="1">
              <a:spcAft>
                <a:spcPts val="0"/>
              </a:spcAft>
              <a:buFont typeface="Arial" panose="020B0604020202020204" pitchFamily="34" charset="0"/>
              <a:buChar char="•"/>
              <a:defRPr/>
            </a:pPr>
            <a:r>
              <a:rPr lang="en-US" altLang="zh-CN">
                <a:cs typeface="+mn-ea"/>
              </a:rPr>
              <a:t>1.</a:t>
            </a:r>
            <a:r>
              <a:rPr lang="zh-CN" altLang="en-US">
                <a:cs typeface="+mn-ea"/>
              </a:rPr>
              <a:t>近距离接触产生的飞沫：咳嗽、打喷嚏、说话；</a:t>
            </a:r>
          </a:p>
          <a:p>
            <a:pPr eaLnBrk="1" fontAlgn="auto" hangingPunct="1">
              <a:spcAft>
                <a:spcPts val="0"/>
              </a:spcAft>
              <a:buFont typeface="Arial" panose="020B0604020202020204" pitchFamily="34" charset="0"/>
              <a:buChar char="•"/>
              <a:defRPr/>
            </a:pPr>
            <a:r>
              <a:rPr lang="en-US" altLang="zh-CN">
                <a:cs typeface="+mn-ea"/>
              </a:rPr>
              <a:t>2.</a:t>
            </a:r>
            <a:r>
              <a:rPr lang="zh-CN" altLang="en-US">
                <a:cs typeface="+mn-ea"/>
              </a:rPr>
              <a:t>实施呼吸道侵入性操作：如吸痰或气管插管、翻身、拍背等刺激咳嗽的过程和心肺复苏等。</a:t>
            </a:r>
          </a:p>
        </p:txBody>
      </p:sp>
      <p:sp>
        <p:nvSpPr>
          <p:cNvPr id="53250" name="标题 2"/>
          <p:cNvSpPr>
            <a:spLocks noGrp="1"/>
          </p:cNvSpPr>
          <p:nvPr>
            <p:ph type="title" idx="4294967295"/>
          </p:nvPr>
        </p:nvSpPr>
        <p:spPr>
          <a:xfrm>
            <a:off x="838200" y="557213"/>
            <a:ext cx="10515600" cy="989012"/>
          </a:xfrm>
        </p:spPr>
        <p:txBody>
          <a:bodyPr/>
          <a:lstStyle/>
          <a:p>
            <a:pPr eaLnBrk="1" hangingPunct="1"/>
            <a:r>
              <a:rPr lang="zh-CN" altLang="en-US" smtClean="0">
                <a:latin typeface="楷体" pitchFamily="49" charset="-122"/>
                <a:ea typeface="楷体" pitchFamily="49" charset="-122"/>
              </a:rPr>
              <a:t>以下情形，引起飞沫传播</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文本占位符 6"/>
          <p:cNvSpPr>
            <a:spLocks noGrp="1"/>
          </p:cNvSpPr>
          <p:nvPr>
            <p:ph type="body" idx="1"/>
          </p:nvPr>
        </p:nvSpPr>
        <p:spPr>
          <a:xfrm>
            <a:off x="5389563" y="1752600"/>
            <a:ext cx="5964237" cy="4319588"/>
          </a:xfrm>
        </p:spPr>
        <p:txBody>
          <a:bodyPr/>
          <a:lstStyle/>
          <a:p>
            <a:pPr marL="0" indent="0" eaLnBrk="1" hangingPunct="1">
              <a:lnSpc>
                <a:spcPct val="200000"/>
              </a:lnSpc>
              <a:buFont typeface="Arial" charset="0"/>
              <a:buNone/>
            </a:pPr>
            <a:r>
              <a:rPr lang="en-US" altLang="zh-CN" sz="2800" smtClean="0"/>
              <a:t>       </a:t>
            </a:r>
            <a:r>
              <a:rPr lang="zh-CN" altLang="en-US" sz="2800" smtClean="0"/>
              <a:t>接触传播：病原体通过黏膜或皮肤的直接接触传播。</a:t>
            </a:r>
          </a:p>
        </p:txBody>
      </p:sp>
      <p:sp>
        <p:nvSpPr>
          <p:cNvPr id="61442" name="标题 2"/>
          <p:cNvSpPr>
            <a:spLocks noGrp="1"/>
          </p:cNvSpPr>
          <p:nvPr>
            <p:ph type="title"/>
          </p:nvPr>
        </p:nvSpPr>
        <p:spPr>
          <a:xfrm>
            <a:off x="838200" y="557213"/>
            <a:ext cx="10515600" cy="989012"/>
          </a:xfrm>
        </p:spPr>
        <p:txBody>
          <a:bodyPr/>
          <a:lstStyle/>
          <a:p>
            <a:pPr fontAlgn="base"/>
            <a:r>
              <a:rPr smtClean="0"/>
              <a:t>（二）接触传播是什么？</a:t>
            </a:r>
          </a:p>
        </p:txBody>
      </p:sp>
      <p:pic>
        <p:nvPicPr>
          <p:cNvPr id="61443" name="图片 1"/>
          <p:cNvPicPr>
            <a:picLocks noChangeAspect="1"/>
          </p:cNvPicPr>
          <p:nvPr/>
        </p:nvPicPr>
        <p:blipFill>
          <a:blip r:embed="rId2"/>
          <a:srcRect/>
          <a:stretch>
            <a:fillRect/>
          </a:stretch>
        </p:blipFill>
        <p:spPr bwMode="auto">
          <a:xfrm>
            <a:off x="962025" y="2452688"/>
            <a:ext cx="4241800" cy="291941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lstStyle/>
          <a:p>
            <a:pPr eaLnBrk="1" fontAlgn="auto" hangingPunct="1">
              <a:spcAft>
                <a:spcPts val="0"/>
              </a:spcAft>
              <a:buFont typeface="Arial" panose="020B0604020202020204" pitchFamily="34" charset="0"/>
              <a:buChar char="•"/>
              <a:defRPr/>
            </a:pPr>
            <a:r>
              <a:rPr lang="en-US" altLang="zh-CN">
                <a:cs typeface="+mn-ea"/>
              </a:rPr>
              <a:t>1.</a:t>
            </a:r>
            <a:r>
              <a:rPr lang="zh-CN" altLang="en-US">
                <a:cs typeface="+mn-ea"/>
              </a:rPr>
              <a:t>血液或带血体液经黏膜或皮肤直接接触传播；</a:t>
            </a:r>
          </a:p>
          <a:p>
            <a:pPr eaLnBrk="1" fontAlgn="auto" hangingPunct="1">
              <a:spcAft>
                <a:spcPts val="0"/>
              </a:spcAft>
              <a:buFont typeface="Arial" panose="020B0604020202020204" pitchFamily="34" charset="0"/>
              <a:buChar char="•"/>
              <a:defRPr/>
            </a:pPr>
            <a:r>
              <a:rPr lang="en-US" altLang="zh-CN">
                <a:cs typeface="+mn-ea"/>
              </a:rPr>
              <a:t>2.</a:t>
            </a:r>
            <a:r>
              <a:rPr lang="zh-CN" altLang="en-US">
                <a:cs typeface="+mn-ea"/>
              </a:rPr>
              <a:t>直接接触含某种病原体的分泌物。</a:t>
            </a:r>
          </a:p>
        </p:txBody>
      </p:sp>
      <p:sp>
        <p:nvSpPr>
          <p:cNvPr id="55298" name="标题 2"/>
          <p:cNvSpPr>
            <a:spLocks noGrp="1"/>
          </p:cNvSpPr>
          <p:nvPr>
            <p:ph type="title" idx="4294967295"/>
          </p:nvPr>
        </p:nvSpPr>
        <p:spPr>
          <a:xfrm>
            <a:off x="838200" y="557213"/>
            <a:ext cx="10515600" cy="989012"/>
          </a:xfrm>
        </p:spPr>
        <p:txBody>
          <a:bodyPr/>
          <a:lstStyle/>
          <a:p>
            <a:pPr eaLnBrk="1" hangingPunct="1"/>
            <a:r>
              <a:rPr lang="zh-CN" altLang="en-US" smtClean="0">
                <a:latin typeface="楷体" pitchFamily="49" charset="-122"/>
                <a:ea typeface="楷体" pitchFamily="49" charset="-122"/>
              </a:rPr>
              <a:t>以下情形，引起接触传播</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文本占位符 6"/>
          <p:cNvSpPr>
            <a:spLocks noGrp="1"/>
          </p:cNvSpPr>
          <p:nvPr>
            <p:ph type="body" idx="1"/>
          </p:nvPr>
        </p:nvSpPr>
        <p:spPr>
          <a:xfrm>
            <a:off x="5389563" y="1752600"/>
            <a:ext cx="5964237" cy="4319588"/>
          </a:xfrm>
        </p:spPr>
        <p:txBody>
          <a:bodyPr/>
          <a:lstStyle/>
          <a:p>
            <a:pPr marL="0" indent="0" eaLnBrk="1" hangingPunct="1">
              <a:lnSpc>
                <a:spcPct val="200000"/>
              </a:lnSpc>
              <a:buFont typeface="Arial" charset="0"/>
              <a:buNone/>
            </a:pPr>
            <a:r>
              <a:rPr lang="en-US" altLang="zh-CN" sz="2800" smtClean="0"/>
              <a:t> </a:t>
            </a:r>
            <a:r>
              <a:rPr lang="zh-CN" altLang="en-US" sz="2800" smtClean="0"/>
              <a:t>预防措施一：</a:t>
            </a:r>
          </a:p>
          <a:p>
            <a:pPr marL="0" indent="0" eaLnBrk="1" hangingPunct="1">
              <a:lnSpc>
                <a:spcPct val="200000"/>
              </a:lnSpc>
              <a:buFont typeface="Arial" charset="0"/>
              <a:buNone/>
            </a:pPr>
            <a:r>
              <a:rPr lang="zh-CN" altLang="en-US" sz="2800" smtClean="0"/>
              <a:t>         </a:t>
            </a:r>
            <a:r>
              <a:rPr lang="zh-CN" altLang="en-US" sz="4400" smtClean="0"/>
              <a:t>尽量减少外出活动</a:t>
            </a:r>
          </a:p>
        </p:txBody>
      </p:sp>
      <p:sp>
        <p:nvSpPr>
          <p:cNvPr id="56322" name="标题 2"/>
          <p:cNvSpPr>
            <a:spLocks noGrp="1"/>
          </p:cNvSpPr>
          <p:nvPr>
            <p:ph type="title"/>
          </p:nvPr>
        </p:nvSpPr>
        <p:spPr>
          <a:xfrm>
            <a:off x="838200" y="557213"/>
            <a:ext cx="10515600" cy="989012"/>
          </a:xfrm>
        </p:spPr>
        <p:txBody>
          <a:bodyPr/>
          <a:lstStyle/>
          <a:p>
            <a:pPr fontAlgn="base"/>
            <a:r>
              <a:rPr smtClean="0"/>
              <a:t>如何正确有效预防新型冠状病毒感染？</a:t>
            </a:r>
          </a:p>
        </p:txBody>
      </p:sp>
      <p:pic>
        <p:nvPicPr>
          <p:cNvPr id="56323" name="图片 1"/>
          <p:cNvPicPr>
            <a:picLocks noChangeAspect="1"/>
          </p:cNvPicPr>
          <p:nvPr/>
        </p:nvPicPr>
        <p:blipFill>
          <a:blip r:embed="rId2"/>
          <a:srcRect b="17117"/>
          <a:stretch>
            <a:fillRect/>
          </a:stretch>
        </p:blipFill>
        <p:spPr bwMode="auto">
          <a:xfrm>
            <a:off x="1208088" y="2200275"/>
            <a:ext cx="3727450" cy="30734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文本占位符 1"/>
          <p:cNvSpPr>
            <a:spLocks noGrp="1"/>
          </p:cNvSpPr>
          <p:nvPr>
            <p:ph type="body" idx="4294967295"/>
          </p:nvPr>
        </p:nvSpPr>
        <p:spPr>
          <a:xfrm>
            <a:off x="838200" y="1663700"/>
            <a:ext cx="10515600" cy="4630738"/>
          </a:xfrm>
        </p:spPr>
        <p:txBody>
          <a:bodyPr/>
          <a:lstStyle/>
          <a:p>
            <a:pPr eaLnBrk="1" hangingPunct="1"/>
            <a:r>
              <a:rPr lang="zh-CN" altLang="en-US" sz="3200" smtClean="0"/>
              <a:t>（</a:t>
            </a:r>
            <a:r>
              <a:rPr lang="en-US" altLang="zh-CN" sz="3200" smtClean="0"/>
              <a:t>1</a:t>
            </a:r>
            <a:r>
              <a:rPr lang="zh-CN" altLang="en-US" sz="3200" smtClean="0"/>
              <a:t>）避免去疾病正在流行的地区；</a:t>
            </a:r>
          </a:p>
          <a:p>
            <a:pPr eaLnBrk="1" hangingPunct="1"/>
            <a:r>
              <a:rPr lang="zh-CN" altLang="en-US" sz="3200" smtClean="0"/>
              <a:t>（</a:t>
            </a:r>
            <a:r>
              <a:rPr lang="en-US" altLang="zh-CN" sz="3200" smtClean="0"/>
              <a:t>2</a:t>
            </a:r>
            <a:r>
              <a:rPr lang="zh-CN" altLang="en-US" sz="3200" smtClean="0"/>
              <a:t>）减少走亲访友和聚餐，尽量在居室休息；</a:t>
            </a:r>
          </a:p>
          <a:p>
            <a:pPr eaLnBrk="1" hangingPunct="1"/>
            <a:r>
              <a:rPr lang="zh-CN" altLang="en-US" sz="3200" smtClean="0"/>
              <a:t>（</a:t>
            </a:r>
            <a:r>
              <a:rPr lang="en-US" altLang="zh-CN" sz="3200" smtClean="0"/>
              <a:t>3</a:t>
            </a:r>
            <a:r>
              <a:rPr lang="zh-CN" altLang="en-US" sz="3200" smtClean="0"/>
              <a:t>）减少到人员密集的公共场所活动。尤其是空气流动性差，有中央空调的地方，如有公共浴池、温泉、影院、网吧、</a:t>
            </a:r>
            <a:r>
              <a:rPr lang="en-US" altLang="zh-CN" sz="3200" smtClean="0"/>
              <a:t>KTV</a:t>
            </a:r>
            <a:r>
              <a:rPr lang="zh-CN" altLang="en-US" sz="3200" smtClean="0"/>
              <a:t>、商场、车站、机场、码头、展览馆等。</a:t>
            </a:r>
          </a:p>
        </p:txBody>
      </p:sp>
      <p:sp>
        <p:nvSpPr>
          <p:cNvPr id="57346" name="标题 2"/>
          <p:cNvSpPr>
            <a:spLocks noGrp="1"/>
          </p:cNvSpPr>
          <p:nvPr>
            <p:ph type="title" idx="4294967295"/>
          </p:nvPr>
        </p:nvSpPr>
        <p:spPr>
          <a:xfrm>
            <a:off x="838200" y="557213"/>
            <a:ext cx="10515600" cy="989012"/>
          </a:xfrm>
        </p:spPr>
        <p:txBody>
          <a:bodyPr/>
          <a:lstStyle/>
          <a:p>
            <a:pPr eaLnBrk="1" hangingPunct="1"/>
            <a:endParaRPr lang="zh-CN" alt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文本占位符 6"/>
          <p:cNvSpPr>
            <a:spLocks noGrp="1"/>
          </p:cNvSpPr>
          <p:nvPr>
            <p:ph type="body" idx="1"/>
          </p:nvPr>
        </p:nvSpPr>
        <p:spPr>
          <a:xfrm>
            <a:off x="5389563" y="1752600"/>
            <a:ext cx="5964237" cy="4319588"/>
          </a:xfrm>
        </p:spPr>
        <p:txBody>
          <a:bodyPr/>
          <a:lstStyle/>
          <a:p>
            <a:pPr marL="0" indent="0" eaLnBrk="1" hangingPunct="1">
              <a:lnSpc>
                <a:spcPct val="200000"/>
              </a:lnSpc>
              <a:buFont typeface="Arial" charset="0"/>
              <a:buNone/>
            </a:pPr>
            <a:r>
              <a:rPr lang="en-US" altLang="zh-CN" sz="2800" smtClean="0"/>
              <a:t> </a:t>
            </a:r>
            <a:r>
              <a:rPr lang="zh-CN" altLang="en-US" sz="2800" smtClean="0"/>
              <a:t>预防措施二：</a:t>
            </a:r>
          </a:p>
          <a:p>
            <a:pPr marL="0" indent="0" eaLnBrk="1" hangingPunct="1">
              <a:buFont typeface="Arial" charset="0"/>
              <a:buNone/>
            </a:pPr>
            <a:r>
              <a:rPr lang="zh-CN" altLang="en-US" sz="2800" smtClean="0"/>
              <a:t>       </a:t>
            </a:r>
            <a:r>
              <a:rPr lang="zh-CN" altLang="en-US" sz="4400" smtClean="0">
                <a:solidFill>
                  <a:srgbClr val="FF0000"/>
                </a:solidFill>
              </a:rPr>
              <a:t>经常、彻底地洗手</a:t>
            </a:r>
            <a:r>
              <a:rPr lang="zh-CN" altLang="en-US" sz="4400" smtClean="0"/>
              <a:t>，</a:t>
            </a:r>
          </a:p>
          <a:p>
            <a:pPr marL="0" indent="0" eaLnBrk="1" hangingPunct="1">
              <a:buFont typeface="Arial" charset="0"/>
              <a:buNone/>
            </a:pPr>
            <a:r>
              <a:rPr lang="zh-CN" altLang="en-US" sz="4400" smtClean="0"/>
              <a:t>          保持卫生</a:t>
            </a:r>
          </a:p>
        </p:txBody>
      </p:sp>
      <p:sp>
        <p:nvSpPr>
          <p:cNvPr id="58370" name="标题 2"/>
          <p:cNvSpPr>
            <a:spLocks noGrp="1"/>
          </p:cNvSpPr>
          <p:nvPr>
            <p:ph type="title"/>
          </p:nvPr>
        </p:nvSpPr>
        <p:spPr>
          <a:xfrm>
            <a:off x="838200" y="557213"/>
            <a:ext cx="10515600" cy="989012"/>
          </a:xfrm>
        </p:spPr>
        <p:txBody>
          <a:bodyPr/>
          <a:lstStyle/>
          <a:p>
            <a:pPr fontAlgn="base"/>
            <a:r>
              <a:rPr smtClean="0"/>
              <a:t>如何正确有效预防新型冠状病毒感染？</a:t>
            </a:r>
          </a:p>
        </p:txBody>
      </p:sp>
      <p:pic>
        <p:nvPicPr>
          <p:cNvPr id="58371" name="图片 1"/>
          <p:cNvPicPr>
            <a:picLocks noChangeAspect="1"/>
          </p:cNvPicPr>
          <p:nvPr/>
        </p:nvPicPr>
        <p:blipFill>
          <a:blip r:embed="rId2"/>
          <a:srcRect l="22464" r="26311"/>
          <a:stretch>
            <a:fillRect/>
          </a:stretch>
        </p:blipFill>
        <p:spPr bwMode="auto">
          <a:xfrm>
            <a:off x="1601788" y="2166938"/>
            <a:ext cx="2817812" cy="3665537"/>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文本占位符 1"/>
          <p:cNvSpPr>
            <a:spLocks noGrp="1"/>
          </p:cNvSpPr>
          <p:nvPr>
            <p:ph type="body" idx="4294967295"/>
          </p:nvPr>
        </p:nvSpPr>
        <p:spPr>
          <a:xfrm>
            <a:off x="838200" y="1663700"/>
            <a:ext cx="10515600" cy="4630738"/>
          </a:xfrm>
        </p:spPr>
        <p:txBody>
          <a:bodyPr/>
          <a:lstStyle/>
          <a:p>
            <a:pPr eaLnBrk="1" hangingPunct="1"/>
            <a:r>
              <a:rPr lang="zh-CN" altLang="en-US" smtClean="0"/>
              <a:t>正确洗手时预防腹泻和呼吸道感染的有效措施之一。中国疾病预防控制中心、世界卫生组织（</a:t>
            </a:r>
            <a:r>
              <a:rPr lang="en-US" altLang="zh-CN" smtClean="0"/>
              <a:t>WHO</a:t>
            </a:r>
            <a:r>
              <a:rPr lang="zh-CN" altLang="en-US" smtClean="0"/>
              <a:t>）及美国疾病控制与预防中心（</a:t>
            </a:r>
            <a:r>
              <a:rPr lang="en-US" altLang="zh-CN" smtClean="0">
                <a:sym typeface="+mn-ea"/>
              </a:rPr>
              <a:t>CDC</a:t>
            </a:r>
            <a:r>
              <a:rPr lang="zh-CN" altLang="en-US" smtClean="0"/>
              <a:t>）等权威机构均推荐用肥皂和清水（流水）充分洗手。</a:t>
            </a:r>
            <a:endParaRPr lang="en-US" altLang="zh-CN" smtClean="0"/>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b="1">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洗手在预防呼吸道传播疾病中有什么作用？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占位符 1"/>
          <p:cNvSpPr>
            <a:spLocks noGrp="1"/>
          </p:cNvSpPr>
          <p:nvPr>
            <p:ph type="body" idx="4294967295"/>
          </p:nvPr>
        </p:nvSpPr>
        <p:spPr>
          <a:xfrm>
            <a:off x="838200" y="1663700"/>
            <a:ext cx="10515600" cy="4630738"/>
          </a:xfrm>
        </p:spPr>
        <p:txBody>
          <a:bodyPr/>
          <a:lstStyle/>
          <a:p>
            <a:pPr eaLnBrk="1" hangingPunct="1"/>
            <a:r>
              <a:rPr lang="zh-CN" altLang="en-US" smtClean="0"/>
              <a:t>接触了公共场所的公共物品和部位后，咳嗽手捂之后；用餐前；准备食物之前、之中、之后；上厕所后；护理患者后；接触动物或粪便后。</a:t>
            </a:r>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b="1">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何时需要洗手？</a:t>
            </a:r>
          </a:p>
        </p:txBody>
      </p:sp>
      <p:graphicFrame>
        <p:nvGraphicFramePr>
          <p:cNvPr id="54273" name="图片 2" descr="image10"/>
          <p:cNvGraphicFramePr>
            <a:graphicFrameLocks/>
          </p:cNvGraphicFramePr>
          <p:nvPr>
            <p:custDataLst>
              <p:tags r:id="rId2"/>
            </p:custDataLst>
          </p:nvPr>
        </p:nvGraphicFramePr>
        <p:xfrm>
          <a:off x="4891088" y="458788"/>
          <a:ext cx="828675" cy="966787"/>
        </p:xfrm>
        <a:graphic>
          <a:graphicData uri="http://schemas.openxmlformats.org/presentationml/2006/ole">
            <p:oleObj spid="_x0000_s54273" r:id="rId4" imgW="1533739" imgH="2333333" progId="PBrush">
              <p:embed/>
            </p:oleObj>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文本占位符 1"/>
          <p:cNvSpPr>
            <a:spLocks noGrp="1"/>
          </p:cNvSpPr>
          <p:nvPr>
            <p:ph type="body" idx="4294967295"/>
          </p:nvPr>
        </p:nvSpPr>
        <p:spPr>
          <a:xfrm>
            <a:off x="838200" y="1663700"/>
            <a:ext cx="10515600" cy="4630738"/>
          </a:xfrm>
        </p:spPr>
        <p:txBody>
          <a:bodyPr/>
          <a:lstStyle/>
          <a:p>
            <a:pPr marL="0" indent="0" eaLnBrk="1" hangingPunct="1">
              <a:buFont typeface="Arial" charset="0"/>
              <a:buNone/>
            </a:pPr>
            <a:r>
              <a:rPr lang="en-US" altLang="zh-CN" smtClean="0"/>
              <a:t>       </a:t>
            </a:r>
            <a:r>
              <a:rPr lang="zh-CN" altLang="en-US" smtClean="0"/>
              <a:t>大家都知道洗手很重要，但大多数人只是</a:t>
            </a:r>
            <a:r>
              <a:rPr lang="en-US" altLang="zh-CN" smtClean="0"/>
              <a:t>“</a:t>
            </a:r>
            <a:r>
              <a:rPr lang="zh-CN" altLang="en-US" smtClean="0"/>
              <a:t>在水龙头下冲冲</a:t>
            </a:r>
            <a:r>
              <a:rPr lang="en-US" altLang="zh-CN" smtClean="0"/>
              <a:t>”</a:t>
            </a:r>
            <a:r>
              <a:rPr lang="zh-CN" altLang="en-US" smtClean="0"/>
              <a:t>或者</a:t>
            </a:r>
            <a:r>
              <a:rPr lang="en-US" altLang="zh-CN" smtClean="0"/>
              <a:t>“</a:t>
            </a:r>
            <a:r>
              <a:rPr lang="zh-CN" altLang="en-US" smtClean="0"/>
              <a:t>把肥皂冲一冲</a:t>
            </a:r>
            <a:r>
              <a:rPr lang="en-US" altLang="zh-CN" smtClean="0"/>
              <a:t>”</a:t>
            </a:r>
            <a:r>
              <a:rPr lang="zh-CN" altLang="en-US" smtClean="0"/>
              <a:t>。</a:t>
            </a:r>
            <a:endParaRPr lang="en-US" altLang="zh-CN" smtClean="0"/>
          </a:p>
          <a:p>
            <a:pPr marL="0" indent="0" eaLnBrk="1" hangingPunct="1">
              <a:buFont typeface="Arial" charset="0"/>
              <a:buNone/>
            </a:pPr>
            <a:r>
              <a:rPr lang="zh-CN" altLang="en-US" smtClean="0"/>
              <a:t>       这是</a:t>
            </a:r>
            <a:r>
              <a:rPr lang="zh-CN" altLang="en-US" sz="4800" smtClean="0">
                <a:solidFill>
                  <a:srgbClr val="FF0000"/>
                </a:solidFill>
              </a:rPr>
              <a:t>不科学</a:t>
            </a:r>
            <a:r>
              <a:rPr lang="zh-CN" altLang="en-US" smtClean="0"/>
              <a:t>的。</a:t>
            </a:r>
          </a:p>
        </p:txBody>
      </p:sp>
      <p:sp>
        <p:nvSpPr>
          <p:cNvPr id="62466" name="标题 2"/>
          <p:cNvSpPr>
            <a:spLocks noGrp="1"/>
          </p:cNvSpPr>
          <p:nvPr>
            <p:ph type="title" idx="4294967295"/>
          </p:nvPr>
        </p:nvSpPr>
        <p:spPr>
          <a:xfrm>
            <a:off x="838200" y="557213"/>
            <a:ext cx="10515600" cy="989012"/>
          </a:xfrm>
        </p:spPr>
        <p:txBody>
          <a:bodyPr/>
          <a:lstStyle/>
          <a:p>
            <a:pPr eaLnBrk="1" hangingPunct="1"/>
            <a:endParaRPr lang="zh-CN" altLang="en-US"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b="1">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怎样正确洗手呢？</a:t>
            </a:r>
          </a:p>
        </p:txBody>
      </p:sp>
      <p:pic>
        <p:nvPicPr>
          <p:cNvPr id="63490" name="Picture 2" descr="http://pic91.nipic.com/file/20160311/22622872_134630101000_2.jpg"/>
          <p:cNvPicPr>
            <a:picLocks noChangeAspect="1" noChangeArrowheads="1"/>
          </p:cNvPicPr>
          <p:nvPr/>
        </p:nvPicPr>
        <p:blipFill>
          <a:blip r:embed="rId2"/>
          <a:srcRect/>
          <a:stretch>
            <a:fillRect/>
          </a:stretch>
        </p:blipFill>
        <p:spPr bwMode="auto">
          <a:xfrm>
            <a:off x="242888" y="1381125"/>
            <a:ext cx="11699875" cy="5476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normAutofit fontScale="90000" lnSpcReduction="20000"/>
          </a:bodyPr>
          <a:lstStyle/>
          <a:p>
            <a:pPr eaLnBrk="1" fontAlgn="auto" hangingPunct="1">
              <a:spcAft>
                <a:spcPts val="0"/>
              </a:spcAft>
              <a:buFont typeface="Arial" panose="020B0604020202020204" pitchFamily="34" charset="0"/>
              <a:buChar char="•"/>
              <a:defRPr/>
            </a:pPr>
            <a:r>
              <a:rPr lang="zh-CN" altLang="en-US"/>
              <a:t>纸巾</a:t>
            </a:r>
          </a:p>
          <a:p>
            <a:pPr eaLnBrk="1" fontAlgn="auto" hangingPunct="1">
              <a:spcAft>
                <a:spcPts val="0"/>
              </a:spcAft>
              <a:buFont typeface="Arial" panose="020B0604020202020204" pitchFamily="34" charset="0"/>
              <a:buChar char="•"/>
              <a:defRPr/>
            </a:pPr>
            <a:r>
              <a:rPr lang="zh-CN" altLang="en-US"/>
              <a:t>洁净的消毒巾擦干</a:t>
            </a:r>
          </a:p>
          <a:p>
            <a:pPr eaLnBrk="1" fontAlgn="auto" hangingPunct="1">
              <a:spcAft>
                <a:spcPts val="0"/>
              </a:spcAft>
              <a:buFont typeface="Arial" panose="020B0604020202020204" pitchFamily="34" charset="0"/>
              <a:buChar char="•"/>
              <a:defRPr/>
            </a:pPr>
            <a:r>
              <a:rPr lang="zh-CN" altLang="en-US"/>
              <a:t>在衣服上擦一擦</a:t>
            </a:r>
          </a:p>
          <a:p>
            <a:pPr eaLnBrk="1" fontAlgn="auto" hangingPunct="1">
              <a:spcAft>
                <a:spcPts val="0"/>
              </a:spcAft>
              <a:buFont typeface="Arial" panose="020B0604020202020204" pitchFamily="34" charset="0"/>
              <a:buChar char="•"/>
              <a:defRPr/>
            </a:pPr>
            <a:r>
              <a:rPr lang="zh-CN" altLang="en-US"/>
              <a:t>甩干</a:t>
            </a:r>
          </a:p>
          <a:p>
            <a:pPr eaLnBrk="1" fontAlgn="auto" hangingPunct="1">
              <a:spcAft>
                <a:spcPts val="0"/>
              </a:spcAft>
              <a:buFont typeface="Arial" panose="020B0604020202020204" pitchFamily="34" charset="0"/>
              <a:buChar char="•"/>
              <a:defRPr/>
            </a:pPr>
            <a:r>
              <a:rPr lang="zh-CN" altLang="en-US"/>
              <a:t>自然晾干</a:t>
            </a:r>
          </a:p>
          <a:p>
            <a:pPr eaLnBrk="1" fontAlgn="auto" hangingPunct="1">
              <a:spcAft>
                <a:spcPts val="0"/>
              </a:spcAft>
              <a:buFont typeface="Arial" panose="020B0604020202020204" pitchFamily="34" charset="0"/>
              <a:buChar char="•"/>
              <a:defRPr/>
            </a:pPr>
            <a:r>
              <a:rPr lang="zh-CN" altLang="en-US">
                <a:sym typeface="+mn-ea"/>
              </a:rPr>
              <a:t>干手机烘干等</a:t>
            </a:r>
            <a:endParaRPr lang="zh-CN" altLang="en-US"/>
          </a:p>
        </p:txBody>
      </p:sp>
      <p:sp>
        <p:nvSpPr>
          <p:cNvPr id="3" name="标题 2"/>
          <p:cNvSpPr>
            <a:spLocks noGrp="1"/>
          </p:cNvSpPr>
          <p:nvPr>
            <p:ph type="title" idx="4294967295"/>
          </p:nvPr>
        </p:nvSpPr>
        <p:spPr>
          <a:xfrm>
            <a:off x="838200" y="406400"/>
            <a:ext cx="10515600" cy="955675"/>
          </a:xfrm>
        </p:spPr>
        <p:txBody>
          <a:bodyPr>
            <a:noAutofit/>
          </a:bodyPr>
          <a:lstStyle/>
          <a:p>
            <a:pPr eaLnBrk="1" fontAlgn="auto" hangingPunct="1">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洗完手后你采用什么干手方式？</a:t>
            </a:r>
          </a:p>
        </p:txBody>
      </p:sp>
      <p:pic>
        <p:nvPicPr>
          <p:cNvPr id="68612" name="图片 3"/>
          <p:cNvPicPr>
            <a:picLocks noChangeAspect="1"/>
          </p:cNvPicPr>
          <p:nvPr/>
        </p:nvPicPr>
        <p:blipFill>
          <a:blip r:embed="rId4"/>
          <a:srcRect/>
          <a:stretch>
            <a:fillRect/>
          </a:stretch>
        </p:blipFill>
        <p:spPr bwMode="auto">
          <a:xfrm>
            <a:off x="4840288" y="2333625"/>
            <a:ext cx="906462" cy="963613"/>
          </a:xfrm>
          <a:prstGeom prst="rect">
            <a:avLst/>
          </a:prstGeom>
          <a:noFill/>
          <a:ln w="9525">
            <a:noFill/>
            <a:miter lim="800000"/>
            <a:headEnd/>
            <a:tailEnd/>
          </a:ln>
        </p:spPr>
      </p:pic>
      <p:pic>
        <p:nvPicPr>
          <p:cNvPr id="68613" name="图片 4"/>
          <p:cNvPicPr>
            <a:picLocks noChangeAspect="1"/>
          </p:cNvPicPr>
          <p:nvPr/>
        </p:nvPicPr>
        <p:blipFill>
          <a:blip r:embed="rId4"/>
          <a:srcRect/>
          <a:stretch>
            <a:fillRect/>
          </a:stretch>
        </p:blipFill>
        <p:spPr bwMode="auto">
          <a:xfrm>
            <a:off x="5870575" y="2333625"/>
            <a:ext cx="906463" cy="963613"/>
          </a:xfrm>
          <a:prstGeom prst="rect">
            <a:avLst/>
          </a:prstGeom>
          <a:noFill/>
          <a:ln w="9525">
            <a:noFill/>
            <a:miter lim="800000"/>
            <a:headEnd/>
            <a:tailEnd/>
          </a:ln>
        </p:spPr>
      </p:pic>
      <p:pic>
        <p:nvPicPr>
          <p:cNvPr id="68614" name="图片 5"/>
          <p:cNvPicPr>
            <a:picLocks noChangeAspect="1"/>
          </p:cNvPicPr>
          <p:nvPr/>
        </p:nvPicPr>
        <p:blipFill>
          <a:blip r:embed="rId4"/>
          <a:srcRect/>
          <a:stretch>
            <a:fillRect/>
          </a:stretch>
        </p:blipFill>
        <p:spPr bwMode="auto">
          <a:xfrm>
            <a:off x="2474913" y="1530350"/>
            <a:ext cx="906462" cy="963613"/>
          </a:xfrm>
          <a:prstGeom prst="rect">
            <a:avLst/>
          </a:prstGeom>
          <a:noFill/>
          <a:ln w="9525">
            <a:noFill/>
            <a:miter lim="800000"/>
            <a:headEnd/>
            <a:tailEnd/>
          </a:ln>
        </p:spPr>
      </p:pic>
      <p:graphicFrame>
        <p:nvGraphicFramePr>
          <p:cNvPr id="68609" name="图片 2" descr="image10"/>
          <p:cNvGraphicFramePr>
            <a:graphicFrameLocks/>
          </p:cNvGraphicFramePr>
          <p:nvPr>
            <p:custDataLst>
              <p:tags r:id="rId2"/>
            </p:custDataLst>
          </p:nvPr>
        </p:nvGraphicFramePr>
        <p:xfrm>
          <a:off x="8701088" y="395288"/>
          <a:ext cx="828675" cy="966787"/>
        </p:xfrm>
        <a:graphic>
          <a:graphicData uri="http://schemas.openxmlformats.org/presentationml/2006/ole">
            <p:oleObj spid="_x0000_s68609" r:id="rId5" imgW="1533739" imgH="2333333" progId="PBrush">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文本占位符 1"/>
          <p:cNvSpPr>
            <a:spLocks noGrp="1"/>
          </p:cNvSpPr>
          <p:nvPr>
            <p:ph type="body" idx="4294967295"/>
          </p:nvPr>
        </p:nvSpPr>
        <p:spPr>
          <a:xfrm>
            <a:off x="838200" y="1663700"/>
            <a:ext cx="10515600" cy="4630738"/>
          </a:xfrm>
        </p:spPr>
        <p:txBody>
          <a:bodyPr/>
          <a:lstStyle/>
          <a:p>
            <a:pPr marL="0" indent="0" eaLnBrk="1" hangingPunct="1">
              <a:buFont typeface="Arial" charset="0"/>
              <a:buNone/>
            </a:pPr>
            <a:r>
              <a:rPr lang="en-US" altLang="zh-CN" smtClean="0"/>
              <a:t>       </a:t>
            </a:r>
            <a:r>
              <a:rPr lang="zh-CN" altLang="en-US" smtClean="0"/>
              <a:t>可以用含酒精的消毒产品清洁双手。</a:t>
            </a:r>
          </a:p>
          <a:p>
            <a:pPr marL="0" indent="0" eaLnBrk="1" hangingPunct="1">
              <a:buFont typeface="Arial" charset="0"/>
              <a:buNone/>
            </a:pPr>
            <a:r>
              <a:rPr lang="zh-CN" altLang="en-US" smtClean="0"/>
              <a:t>       新型冠状病毒不耐酸不耐碱，并且对有机溶剂和消毒剂敏感。</a:t>
            </a:r>
            <a:r>
              <a:rPr lang="en-US" altLang="zh-CN" smtClean="0"/>
              <a:t>75%</a:t>
            </a:r>
            <a:r>
              <a:rPr lang="zh-CN" altLang="en-US" smtClean="0"/>
              <a:t>酒精可灭活病毒，所以使用达到一定浓度的含酒精消毒产品可以作为无肥皂和清水（流水）洗手时的替代品。</a:t>
            </a:r>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身边没有清水，不方便洗手，怎么办？</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文本占位符 6"/>
          <p:cNvSpPr>
            <a:spLocks noGrp="1"/>
          </p:cNvSpPr>
          <p:nvPr>
            <p:ph type="body" idx="1"/>
          </p:nvPr>
        </p:nvSpPr>
        <p:spPr>
          <a:xfrm>
            <a:off x="5389563" y="1752600"/>
            <a:ext cx="5964237" cy="4319588"/>
          </a:xfrm>
        </p:spPr>
        <p:txBody>
          <a:bodyPr/>
          <a:lstStyle/>
          <a:p>
            <a:pPr marL="0" indent="0" eaLnBrk="1" hangingPunct="1">
              <a:lnSpc>
                <a:spcPct val="200000"/>
              </a:lnSpc>
              <a:buFont typeface="Arial" charset="0"/>
              <a:buNone/>
            </a:pPr>
            <a:r>
              <a:rPr lang="en-US" altLang="zh-CN" sz="2800" smtClean="0"/>
              <a:t> </a:t>
            </a:r>
            <a:r>
              <a:rPr lang="zh-CN" altLang="en-US" sz="2800" smtClean="0"/>
              <a:t>预防措施三：</a:t>
            </a:r>
          </a:p>
          <a:p>
            <a:pPr marL="0" indent="0" eaLnBrk="1" hangingPunct="1">
              <a:lnSpc>
                <a:spcPct val="200000"/>
              </a:lnSpc>
              <a:buFont typeface="Arial" charset="0"/>
              <a:buNone/>
            </a:pPr>
            <a:r>
              <a:rPr lang="zh-CN" altLang="en-US" sz="4400" smtClean="0"/>
              <a:t>           戴口罩</a:t>
            </a:r>
          </a:p>
        </p:txBody>
      </p:sp>
      <p:sp>
        <p:nvSpPr>
          <p:cNvPr id="70658" name="标题 2"/>
          <p:cNvSpPr>
            <a:spLocks noGrp="1"/>
          </p:cNvSpPr>
          <p:nvPr>
            <p:ph type="title"/>
          </p:nvPr>
        </p:nvSpPr>
        <p:spPr>
          <a:xfrm>
            <a:off x="838200" y="557213"/>
            <a:ext cx="10515600" cy="989012"/>
          </a:xfrm>
        </p:spPr>
        <p:txBody>
          <a:bodyPr/>
          <a:lstStyle/>
          <a:p>
            <a:pPr fontAlgn="base"/>
            <a:r>
              <a:rPr smtClean="0"/>
              <a:t>如何正确有效预防新型冠状病毒感染？</a:t>
            </a:r>
          </a:p>
        </p:txBody>
      </p:sp>
      <p:pic>
        <p:nvPicPr>
          <p:cNvPr id="2" name="图片 1" descr="17c92c1f9b8dcc96ba953fb466a46de5"/>
          <p:cNvPicPr>
            <a:picLocks noChangeAspect="1"/>
          </p:cNvPicPr>
          <p:nvPr/>
        </p:nvPicPr>
        <p:blipFill>
          <a:blip r:embed="rId2"/>
          <a:srcRect/>
          <a:stretch>
            <a:fillRect/>
          </a:stretch>
        </p:blipFill>
        <p:spPr bwMode="auto">
          <a:xfrm>
            <a:off x="1233488" y="2000250"/>
            <a:ext cx="3822700" cy="3822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duotone>
              <a:schemeClr val="bg2">
                <a:shade val="45000"/>
                <a:satMod val="135000"/>
              </a:schemeClr>
              <a:prstClr val="white"/>
            </a:duotone>
            <a:extLst>
              <a:ext uri="{28A0092B-C50C-407E-A947-70E740481C1C}"/>
            </a:extLst>
          </a:blip>
          <a:stretch>
            <a:fillRect/>
          </a:stretch>
        </p:blipFill>
        <p:spPr>
          <a:xfrm>
            <a:off x="707260" y="2647822"/>
            <a:ext cx="2131691" cy="2266502"/>
          </a:xfrm>
          <a:prstGeom prst="rect">
            <a:avLst/>
          </a:prstGeom>
        </p:spPr>
      </p:pic>
      <p:sp>
        <p:nvSpPr>
          <p:cNvPr id="3" name="矩形 2"/>
          <p:cNvSpPr/>
          <p:nvPr/>
        </p:nvSpPr>
        <p:spPr>
          <a:xfrm>
            <a:off x="1030288" y="655638"/>
            <a:ext cx="2755900" cy="644525"/>
          </a:xfrm>
          <a:prstGeom prst="rect">
            <a:avLst/>
          </a:prstGeom>
          <a:noFill/>
        </p:spPr>
        <p:txBody>
          <a:bodyPr>
            <a:spAutoFit/>
          </a:bodyPr>
          <a:lstStyle/>
          <a:p>
            <a:pPr fontAlgn="auto">
              <a:spcBef>
                <a:spcPts val="0"/>
              </a:spcBef>
              <a:spcAft>
                <a:spcPts val="0"/>
              </a:spcAft>
              <a:defRPr/>
            </a:pPr>
            <a:r>
              <a:rPr lang="zh-CN" altLang="en-US" sz="3600" dirty="0">
                <a:solidFill>
                  <a:srgbClr val="413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胡晓波男神体" panose="02010600030101010101" pitchFamily="2" charset="-122"/>
              </a:rPr>
              <a:t>口罩的选择</a:t>
            </a:r>
          </a:p>
        </p:txBody>
      </p:sp>
      <p:pic>
        <p:nvPicPr>
          <p:cNvPr id="71683" name="Picture 2"/>
          <p:cNvPicPr>
            <a:picLocks noChangeAspect="1" noChangeArrowheads="1"/>
          </p:cNvPicPr>
          <p:nvPr/>
        </p:nvPicPr>
        <p:blipFill>
          <a:blip r:embed="rId3"/>
          <a:srcRect l="1601" t="67180" r="73039"/>
          <a:stretch>
            <a:fillRect/>
          </a:stretch>
        </p:blipFill>
        <p:spPr bwMode="auto">
          <a:xfrm>
            <a:off x="3214688" y="3148013"/>
            <a:ext cx="1638300" cy="1346200"/>
          </a:xfrm>
          <a:prstGeom prst="rect">
            <a:avLst/>
          </a:prstGeom>
          <a:noFill/>
          <a:ln w="9525">
            <a:noFill/>
            <a:miter lim="800000"/>
            <a:headEnd/>
            <a:tailEnd/>
          </a:ln>
        </p:spPr>
      </p:pic>
      <p:pic>
        <p:nvPicPr>
          <p:cNvPr id="71684" name="Picture 2"/>
          <p:cNvPicPr>
            <a:picLocks noChangeAspect="1" noChangeArrowheads="1"/>
          </p:cNvPicPr>
          <p:nvPr/>
        </p:nvPicPr>
        <p:blipFill>
          <a:blip r:embed="rId3"/>
          <a:srcRect l="1106" t="34415" r="73535" b="35777"/>
          <a:stretch>
            <a:fillRect/>
          </a:stretch>
        </p:blipFill>
        <p:spPr bwMode="auto">
          <a:xfrm>
            <a:off x="3214688" y="1411288"/>
            <a:ext cx="1638300" cy="1347787"/>
          </a:xfrm>
          <a:prstGeom prst="rect">
            <a:avLst/>
          </a:prstGeom>
          <a:noFill/>
          <a:ln w="9525">
            <a:noFill/>
            <a:miter lim="800000"/>
            <a:headEnd/>
            <a:tailEnd/>
          </a:ln>
        </p:spPr>
      </p:pic>
      <p:sp>
        <p:nvSpPr>
          <p:cNvPr id="8" name="矩形 7"/>
          <p:cNvSpPr/>
          <p:nvPr/>
        </p:nvSpPr>
        <p:spPr>
          <a:xfrm>
            <a:off x="5275009" y="1761544"/>
            <a:ext cx="6125496" cy="1198880"/>
          </a:xfrm>
          <a:prstGeom prst="rect">
            <a:avLst/>
          </a:prstGeom>
        </p:spPr>
        <p:txBody>
          <a:bodyPr>
            <a:spAutoFit/>
          </a:bodyPr>
          <a:lstStyle/>
          <a:p>
            <a:pPr fontAlgn="auto">
              <a:spcBef>
                <a:spcPts val="0"/>
              </a:spcBef>
              <a:spcAft>
                <a:spcPts val="0"/>
              </a:spcAft>
              <a:defRPr/>
            </a:pPr>
            <a:r>
              <a:rPr lang="zh-CN"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一次性</a:t>
            </a:r>
            <a:r>
              <a:rPr lang="zh-CN" altLang="zh-CN" sz="2400" dirty="0">
                <a:gradFill>
                  <a:gsLst>
                    <a:gs pos="0">
                      <a:srgbClr val="012D86"/>
                    </a:gs>
                    <a:gs pos="100000">
                      <a:srgbClr val="0E2557"/>
                    </a:gs>
                  </a:gsLst>
                  <a:lin scaled="0"/>
                </a:gradFill>
                <a:latin typeface="微软雅黑" panose="020B0503020204020204" pitchFamily="34" charset="-122"/>
                <a:ea typeface="微软雅黑" panose="020B0503020204020204" pitchFamily="34" charset="-122"/>
                <a:cs typeface="阿里巴巴普惠体" panose="00020600040101010101" pitchFamily="18" charset="-122"/>
              </a:rPr>
              <a:t>医用</a:t>
            </a:r>
            <a:r>
              <a:rPr lang="zh-CN"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口罩，或一次性</a:t>
            </a:r>
            <a:r>
              <a:rPr lang="zh-CN" altLang="zh-CN" sz="2400" dirty="0">
                <a:gradFill>
                  <a:gsLst>
                    <a:gs pos="0">
                      <a:srgbClr val="012D86"/>
                    </a:gs>
                    <a:gs pos="100000">
                      <a:srgbClr val="0E2557"/>
                    </a:gs>
                  </a:gsLst>
                  <a:lin scaled="0"/>
                </a:gradFill>
                <a:latin typeface="微软雅黑" panose="020B0503020204020204" pitchFamily="34" charset="-122"/>
                <a:ea typeface="微软雅黑" panose="020B0503020204020204" pitchFamily="34" charset="-122"/>
                <a:cs typeface="阿里巴巴普惠体" panose="00020600040101010101" pitchFamily="18" charset="-122"/>
              </a:rPr>
              <a:t>医用</a:t>
            </a:r>
            <a:r>
              <a:rPr lang="zh-CN"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外科口罩，连续佩戴</a:t>
            </a:r>
            <a:r>
              <a:rPr lang="en-US"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4</a:t>
            </a:r>
            <a:r>
              <a:rPr lang="zh-CN"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小时更换，污染或潮湿后立即更换</a:t>
            </a:r>
            <a:endParaRPr lang="zh-CN" altLang="en-US" sz="2400" dirty="0">
              <a:latin typeface="微软雅黑" panose="020B0503020204020204" pitchFamily="34" charset="-122"/>
              <a:ea typeface="微软雅黑" panose="020B0503020204020204" pitchFamily="34" charset="-122"/>
              <a:cs typeface="阿里巴巴普惠体" panose="00020600040101010101" pitchFamily="18" charset="-122"/>
            </a:endParaRPr>
          </a:p>
        </p:txBody>
      </p:sp>
      <p:sp>
        <p:nvSpPr>
          <p:cNvPr id="9" name="矩形 8"/>
          <p:cNvSpPr/>
          <p:nvPr/>
        </p:nvSpPr>
        <p:spPr>
          <a:xfrm>
            <a:off x="5275009" y="3457907"/>
            <a:ext cx="6096000" cy="830997"/>
          </a:xfrm>
          <a:prstGeom prst="rect">
            <a:avLst/>
          </a:prstGeom>
        </p:spPr>
        <p:txBody>
          <a:bodyPr>
            <a:spAutoFit/>
          </a:bodyPr>
          <a:lstStyle/>
          <a:p>
            <a:pPr fontAlgn="auto">
              <a:spcBef>
                <a:spcPts val="0"/>
              </a:spcBef>
              <a:spcAft>
                <a:spcPts val="0"/>
              </a:spcAft>
              <a:defRPr/>
            </a:pPr>
            <a:r>
              <a:rPr lang="en-US"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N95</a:t>
            </a:r>
            <a:r>
              <a:rPr lang="zh-CN" altLang="zh-CN" sz="2400" dirty="0">
                <a:gradFill>
                  <a:gsLst>
                    <a:gs pos="0">
                      <a:srgbClr val="012D86"/>
                    </a:gs>
                    <a:gs pos="100000">
                      <a:srgbClr val="0E2557"/>
                    </a:gs>
                  </a:gsLst>
                  <a:lin scaled="0"/>
                </a:gradFill>
                <a:latin typeface="微软雅黑" panose="020B0503020204020204" pitchFamily="34" charset="-122"/>
                <a:ea typeface="微软雅黑" panose="020B0503020204020204" pitchFamily="34" charset="-122"/>
                <a:cs typeface="阿里巴巴普惠体" panose="00020600040101010101" pitchFamily="18" charset="-122"/>
              </a:rPr>
              <a:t>医用防护</a:t>
            </a:r>
            <a:r>
              <a:rPr lang="zh-CN"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口罩，连续佩戴</a:t>
            </a:r>
            <a:r>
              <a:rPr lang="en-US"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4</a:t>
            </a:r>
            <a:r>
              <a:rPr lang="zh-CN" altLang="zh-CN" sz="2400" dirty="0">
                <a:solidFill>
                  <a:srgbClr val="000000"/>
                </a:solidFill>
                <a:latin typeface="微软雅黑" panose="020B0503020204020204" pitchFamily="34" charset="-122"/>
                <a:ea typeface="微软雅黑" panose="020B0503020204020204" pitchFamily="34" charset="-122"/>
                <a:cs typeface="阿里巴巴普惠体" panose="00020600040101010101" pitchFamily="18" charset="-122"/>
              </a:rPr>
              <a:t>小时更换，污染或潮湿后立即更换</a:t>
            </a:r>
            <a:endParaRPr lang="zh-CN" altLang="en-US" sz="2400" dirty="0">
              <a:latin typeface="微软雅黑" panose="020B0503020204020204" pitchFamily="34" charset="-122"/>
              <a:ea typeface="微软雅黑" panose="020B0503020204020204" pitchFamily="34" charset="-122"/>
              <a:cs typeface="阿里巴巴普惠体" panose="00020600040101010101" pitchFamily="18" charset="-122"/>
            </a:endParaRPr>
          </a:p>
        </p:txBody>
      </p:sp>
      <p:sp>
        <p:nvSpPr>
          <p:cNvPr id="71687" name="矩形 9"/>
          <p:cNvSpPr>
            <a:spLocks noChangeArrowheads="1"/>
          </p:cNvSpPr>
          <p:nvPr/>
        </p:nvSpPr>
        <p:spPr bwMode="auto">
          <a:xfrm>
            <a:off x="5275263" y="5265738"/>
            <a:ext cx="4595812" cy="584200"/>
          </a:xfrm>
          <a:prstGeom prst="rect">
            <a:avLst/>
          </a:prstGeom>
          <a:noFill/>
          <a:ln w="9525">
            <a:noFill/>
            <a:miter lim="800000"/>
            <a:headEnd/>
            <a:tailEnd/>
          </a:ln>
        </p:spPr>
        <p:txBody>
          <a:bodyPr wrap="none">
            <a:spAutoFit/>
          </a:bodyPr>
          <a:lstStyle/>
          <a:p>
            <a:r>
              <a:rPr lang="zh-CN" altLang="zh-CN" sz="2400">
                <a:solidFill>
                  <a:srgbClr val="000000"/>
                </a:solidFill>
                <a:latin typeface="微软雅黑" pitchFamily="34" charset="-122"/>
                <a:ea typeface="阿里巴巴普惠体"/>
                <a:cs typeface="阿里巴巴普惠体"/>
              </a:rPr>
              <a:t>棉布口罩、海绵口罩</a:t>
            </a:r>
            <a:r>
              <a:rPr lang="zh-CN" altLang="zh-CN" sz="3200">
                <a:solidFill>
                  <a:srgbClr val="FF0000"/>
                </a:solidFill>
                <a:latin typeface="微软雅黑" pitchFamily="34" charset="-122"/>
                <a:ea typeface="阿里巴巴普惠体"/>
                <a:cs typeface="阿里巴巴普惠体"/>
              </a:rPr>
              <a:t>均不推荐</a:t>
            </a:r>
          </a:p>
        </p:txBody>
      </p:sp>
      <p:pic>
        <p:nvPicPr>
          <p:cNvPr id="71688" name="图片 5"/>
          <p:cNvPicPr>
            <a:picLocks noChangeAspect="1"/>
          </p:cNvPicPr>
          <p:nvPr/>
        </p:nvPicPr>
        <p:blipFill>
          <a:blip r:embed="rId4"/>
          <a:srcRect/>
          <a:stretch>
            <a:fillRect/>
          </a:stretch>
        </p:blipFill>
        <p:spPr bwMode="auto">
          <a:xfrm>
            <a:off x="3214688" y="4899025"/>
            <a:ext cx="1644650" cy="1233488"/>
          </a:xfrm>
          <a:prstGeom prst="rect">
            <a:avLst/>
          </a:prstGeom>
          <a:noFill/>
          <a:ln w="9525">
            <a:noFill/>
            <a:miter lim="800000"/>
            <a:headEnd/>
            <a:tailEnd/>
          </a:ln>
        </p:spPr>
      </p:pic>
    </p:spTree>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nvPr>
        </p:nvSpPr>
        <p:spPr>
          <a:xfrm>
            <a:off x="838200" y="1663700"/>
            <a:ext cx="10515600" cy="4630738"/>
          </a:xfrm>
        </p:spPr>
        <p:txBody>
          <a:bodyPr>
            <a:normAutofit fontScale="90000"/>
          </a:bodyPr>
          <a:lstStyle/>
          <a:p>
            <a:pPr eaLnBrk="1" fontAlgn="auto" hangingPunct="1">
              <a:spcAft>
                <a:spcPts val="0"/>
              </a:spcAft>
              <a:buFont typeface="Arial" panose="020B0604020202020204" pitchFamily="34" charset="0"/>
              <a:buChar char="•"/>
              <a:defRPr/>
            </a:pPr>
            <a:r>
              <a:rPr lang="zh-CN" altLang="en-US"/>
              <a:t>不能，一旦打湿会破坏掉中间的过滤层。</a:t>
            </a:r>
          </a:p>
          <a:p>
            <a:pPr eaLnBrk="1" fontAlgn="auto" hangingPunct="1">
              <a:spcAft>
                <a:spcPts val="0"/>
              </a:spcAft>
              <a:buFont typeface="Arial" panose="020B0604020202020204" pitchFamily="34" charset="0"/>
              <a:buChar char="•"/>
              <a:defRPr/>
            </a:pPr>
            <a:r>
              <a:rPr lang="zh-CN" altLang="en-US"/>
              <a:t>一次性医用口罩由三层构成</a:t>
            </a:r>
          </a:p>
          <a:p>
            <a:pPr eaLnBrk="1" fontAlgn="auto" hangingPunct="1">
              <a:spcAft>
                <a:spcPts val="0"/>
              </a:spcAft>
              <a:buFont typeface="Arial" panose="020B0604020202020204" pitchFamily="34" charset="0"/>
              <a:buChar char="•"/>
              <a:defRPr/>
            </a:pPr>
            <a:r>
              <a:rPr lang="zh-CN" altLang="en-US"/>
              <a:t>外层：防水层</a:t>
            </a:r>
          </a:p>
          <a:p>
            <a:pPr eaLnBrk="1" fontAlgn="auto" hangingPunct="1">
              <a:spcAft>
                <a:spcPts val="0"/>
              </a:spcAft>
              <a:buFont typeface="Arial" panose="020B0604020202020204" pitchFamily="34" charset="0"/>
              <a:buChar char="•"/>
              <a:defRPr/>
            </a:pPr>
            <a:r>
              <a:rPr lang="zh-CN" altLang="en-US"/>
              <a:t>中间：</a:t>
            </a:r>
            <a:r>
              <a:rPr lang="zh-CN" altLang="en-US" u="sng"/>
              <a:t>熔喷布（生产时进行驻极处理，靠静电过滤病毒）</a:t>
            </a:r>
            <a:endParaRPr lang="zh-CN" altLang="en-US"/>
          </a:p>
          <a:p>
            <a:pPr eaLnBrk="1" fontAlgn="auto" hangingPunct="1">
              <a:spcAft>
                <a:spcPts val="0"/>
              </a:spcAft>
              <a:buFont typeface="Arial" panose="020B0604020202020204" pitchFamily="34" charset="0"/>
              <a:buChar char="•"/>
              <a:defRPr/>
            </a:pPr>
            <a:r>
              <a:rPr lang="zh-CN" altLang="en-US"/>
              <a:t>内层：吸水层</a:t>
            </a:r>
          </a:p>
        </p:txBody>
      </p:sp>
      <p:sp>
        <p:nvSpPr>
          <p:cNvPr id="4" name="标题 3"/>
          <p:cNvSpPr>
            <a:spLocks noGrp="1"/>
          </p:cNvSpPr>
          <p:nvPr>
            <p:ph type="title" idx="4294967295"/>
          </p:nvPr>
        </p:nvSpPr>
        <p:spPr>
          <a:xfrm>
            <a:off x="838200" y="557213"/>
            <a:ext cx="10515600" cy="989012"/>
          </a:xfrm>
        </p:spPr>
        <p:txBody>
          <a:bodyPr>
            <a:normAutofit/>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一次性医用口罩洗完后可以反复使用吗？</a:t>
            </a:r>
          </a:p>
        </p:txBody>
      </p:sp>
      <p:graphicFrame>
        <p:nvGraphicFramePr>
          <p:cNvPr id="69633" name="图片 2" descr="image10"/>
          <p:cNvGraphicFramePr>
            <a:graphicFrameLocks/>
          </p:cNvGraphicFramePr>
          <p:nvPr>
            <p:custDataLst>
              <p:tags r:id="rId2"/>
            </p:custDataLst>
          </p:nvPr>
        </p:nvGraphicFramePr>
        <p:xfrm>
          <a:off x="10915650" y="409575"/>
          <a:ext cx="830263" cy="966788"/>
        </p:xfrm>
        <a:graphic>
          <a:graphicData uri="http://schemas.openxmlformats.org/presentationml/2006/ole">
            <p:oleObj spid="_x0000_s69633" r:id="rId4" imgW="1533739" imgH="2333333" progId="PBrush">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nvPr>
        </p:nvSpPr>
        <p:spPr>
          <a:xfrm>
            <a:off x="838200" y="1663700"/>
            <a:ext cx="10515600" cy="4630738"/>
          </a:xfrm>
        </p:spPr>
        <p:txBody>
          <a:bodyPr>
            <a:normAutofit fontScale="90000" lnSpcReduction="10000"/>
          </a:bodyPr>
          <a:lstStyle/>
          <a:p>
            <a:pPr eaLnBrk="1" fontAlgn="auto" hangingPunct="1">
              <a:spcAft>
                <a:spcPts val="0"/>
              </a:spcAft>
              <a:buFont typeface="Arial" panose="020B0604020202020204" pitchFamily="34" charset="0"/>
              <a:buChar char="•"/>
              <a:defRPr/>
            </a:pPr>
            <a:r>
              <a:rPr lang="zh-CN" altLang="en-US"/>
              <a:t>没有必要。</a:t>
            </a:r>
          </a:p>
          <a:p>
            <a:pPr eaLnBrk="1" fontAlgn="auto" hangingPunct="1">
              <a:spcAft>
                <a:spcPts val="0"/>
              </a:spcAft>
              <a:buFont typeface="Arial" panose="020B0604020202020204" pitchFamily="34" charset="0"/>
              <a:buChar char="•"/>
              <a:defRPr/>
            </a:pPr>
            <a:r>
              <a:rPr lang="en-US" altLang="zh-CN">
                <a:sym typeface="+mn-ea"/>
              </a:rPr>
              <a:t>N95</a:t>
            </a:r>
            <a:r>
              <a:rPr lang="zh-CN" altLang="en-US">
                <a:sym typeface="+mn-ea"/>
              </a:rPr>
              <a:t>口罩的生产技术要求更高，产量更低。</a:t>
            </a:r>
            <a:endParaRPr lang="zh-CN" altLang="en-US"/>
          </a:p>
          <a:p>
            <a:pPr eaLnBrk="1" fontAlgn="auto" hangingPunct="1">
              <a:spcAft>
                <a:spcPts val="0"/>
              </a:spcAft>
              <a:buFont typeface="Arial" panose="020B0604020202020204" pitchFamily="34" charset="0"/>
              <a:buChar char="•"/>
              <a:defRPr/>
            </a:pPr>
            <a:r>
              <a:rPr lang="zh-CN" altLang="en-US"/>
              <a:t>新型冠状病毒肺炎席卷全球，世卫组织将全球风险级别提至最高级</a:t>
            </a:r>
            <a:r>
              <a:rPr lang="en-US" altLang="zh-CN"/>
              <a:t>“</a:t>
            </a:r>
            <a:r>
              <a:rPr lang="zh-CN" altLang="en-US"/>
              <a:t>非常高</a:t>
            </a:r>
            <a:r>
              <a:rPr lang="en-US" altLang="zh-CN"/>
              <a:t>”</a:t>
            </a:r>
            <a:r>
              <a:rPr lang="zh-CN" altLang="en-US"/>
              <a:t>。</a:t>
            </a:r>
          </a:p>
          <a:p>
            <a:pPr eaLnBrk="1" fontAlgn="auto" hangingPunct="1">
              <a:spcAft>
                <a:spcPts val="0"/>
              </a:spcAft>
              <a:buFont typeface="Arial" panose="020B0604020202020204" pitchFamily="34" charset="0"/>
              <a:buChar char="•"/>
              <a:defRPr/>
            </a:pPr>
            <a:r>
              <a:rPr lang="zh-CN" altLang="en-US">
                <a:sym typeface="+mn-ea"/>
              </a:rPr>
              <a:t>所以，一般的防护，用一次性医用口罩就可以了。让我们把</a:t>
            </a:r>
            <a:r>
              <a:rPr lang="en-US" altLang="zh-CN">
                <a:sym typeface="+mn-ea"/>
              </a:rPr>
              <a:t>N95</a:t>
            </a:r>
            <a:r>
              <a:rPr lang="zh-CN" altLang="en-US">
                <a:sym typeface="+mn-ea"/>
              </a:rPr>
              <a:t>口罩留给更需要的医护人员。</a:t>
            </a:r>
          </a:p>
        </p:txBody>
      </p:sp>
      <p:sp>
        <p:nvSpPr>
          <p:cNvPr id="4" name="标题 3"/>
          <p:cNvSpPr>
            <a:spLocks noGrp="1"/>
          </p:cNvSpPr>
          <p:nvPr>
            <p:ph type="title" idx="4294967295"/>
          </p:nvPr>
        </p:nvSpPr>
        <p:spPr>
          <a:xfrm>
            <a:off x="838200" y="557213"/>
            <a:ext cx="10515600" cy="989012"/>
          </a:xfrm>
        </p:spPr>
        <p:txBody>
          <a:bodyPr>
            <a:normAutofit/>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是否需要佩戴</a:t>
            </a: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N95</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口罩来提高个人防护</a:t>
            </a:r>
          </a:p>
        </p:txBody>
      </p:sp>
      <p:graphicFrame>
        <p:nvGraphicFramePr>
          <p:cNvPr id="74753" name="图片 2" descr="image10"/>
          <p:cNvGraphicFramePr>
            <a:graphicFrameLocks/>
          </p:cNvGraphicFramePr>
          <p:nvPr>
            <p:custDataLst>
              <p:tags r:id="rId2"/>
            </p:custDataLst>
          </p:nvPr>
        </p:nvGraphicFramePr>
        <p:xfrm>
          <a:off x="10253663" y="438150"/>
          <a:ext cx="828675" cy="966788"/>
        </p:xfrm>
        <a:graphic>
          <a:graphicData uri="http://schemas.openxmlformats.org/presentationml/2006/ole">
            <p:oleObj spid="_x0000_s74753" r:id="rId4" imgW="1533739" imgH="2333333" progId="PBrush">
              <p:embed/>
            </p:oleObj>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文本占位符 1"/>
          <p:cNvSpPr>
            <a:spLocks noGrp="1"/>
          </p:cNvSpPr>
          <p:nvPr>
            <p:ph type="body" idx="4294967295"/>
          </p:nvPr>
        </p:nvSpPr>
        <p:spPr>
          <a:xfrm>
            <a:off x="838200" y="1663700"/>
            <a:ext cx="10515600" cy="4630738"/>
          </a:xfrm>
        </p:spPr>
        <p:txBody>
          <a:bodyPr/>
          <a:lstStyle/>
          <a:p>
            <a:pPr marL="0" indent="0" eaLnBrk="1" hangingPunct="1">
              <a:buFont typeface="Arial" charset="0"/>
              <a:buNone/>
            </a:pPr>
            <a:r>
              <a:rPr lang="en-US" altLang="zh-CN" smtClean="0"/>
              <a:t>       </a:t>
            </a:r>
            <a:r>
              <a:rPr lang="zh-CN" altLang="en-US" smtClean="0"/>
              <a:t>问题来了，你会正确戴口罩吗？</a:t>
            </a:r>
          </a:p>
          <a:p>
            <a:pPr marL="0" indent="0" eaLnBrk="1" hangingPunct="1">
              <a:buFont typeface="Arial" charset="0"/>
              <a:buNone/>
            </a:pPr>
            <a:r>
              <a:rPr lang="zh-CN" altLang="en-US" smtClean="0"/>
              <a:t>       口罩如果没有佩戴正确，则起不到防护作用，甚至会适得其反。</a:t>
            </a:r>
          </a:p>
        </p:txBody>
      </p:sp>
      <p:sp>
        <p:nvSpPr>
          <p:cNvPr id="133122" name="标题 2"/>
          <p:cNvSpPr>
            <a:spLocks noGrp="1"/>
          </p:cNvSpPr>
          <p:nvPr>
            <p:ph type="title" idx="4294967295"/>
          </p:nvPr>
        </p:nvSpPr>
        <p:spPr>
          <a:xfrm>
            <a:off x="838200" y="557213"/>
            <a:ext cx="10515600" cy="989012"/>
          </a:xfrm>
        </p:spPr>
        <p:txBody>
          <a:bodyPr/>
          <a:lstStyle/>
          <a:p>
            <a:pPr eaLnBrk="1" hangingPunct="1"/>
            <a:r>
              <a:rPr lang="zh-CN" altLang="en-US" smtClean="0"/>
              <a:t>正确佩戴口罩</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30288" y="596900"/>
            <a:ext cx="2671762" cy="522288"/>
          </a:xfrm>
          <a:prstGeom prst="rect">
            <a:avLst/>
          </a:prstGeom>
          <a:noFill/>
        </p:spPr>
        <p:txBody>
          <a:bodyPr wrap="none">
            <a:spAutoFit/>
          </a:bodyPr>
          <a:lstStyle/>
          <a:p>
            <a:pPr fontAlgn="auto">
              <a:spcBef>
                <a:spcPts val="0"/>
              </a:spcBef>
              <a:spcAft>
                <a:spcPts val="0"/>
              </a:spcAft>
              <a:defRPr/>
            </a:pPr>
            <a:r>
              <a:rPr lang="zh-CN" altLang="en-US" sz="3600" dirty="0">
                <a:solidFill>
                  <a:srgbClr val="413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胡晓波男神体" panose="02010600030101010101" pitchFamily="2" charset="-122"/>
              </a:rPr>
              <a:t>口罩的正确使用</a:t>
            </a:r>
            <a:endParaRPr lang="zh-CN" altLang="en-US" sz="28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endParaRPr>
          </a:p>
        </p:txBody>
      </p:sp>
      <p:sp>
        <p:nvSpPr>
          <p:cNvPr id="76802" name="矩形 6"/>
          <p:cNvSpPr>
            <a:spLocks noChangeArrowheads="1"/>
          </p:cNvSpPr>
          <p:nvPr/>
        </p:nvSpPr>
        <p:spPr bwMode="auto">
          <a:xfrm>
            <a:off x="1063625" y="5038725"/>
            <a:ext cx="10926763" cy="828675"/>
          </a:xfrm>
          <a:prstGeom prst="rect">
            <a:avLst/>
          </a:prstGeom>
          <a:noFill/>
          <a:ln w="9525">
            <a:noFill/>
            <a:miter lim="800000"/>
            <a:headEnd/>
            <a:tailEnd/>
          </a:ln>
        </p:spPr>
        <p:txBody>
          <a:bodyPr>
            <a:spAutoFit/>
          </a:bodyPr>
          <a:lstStyle/>
          <a:p>
            <a:r>
              <a:rPr lang="zh-CN" altLang="zh-CN" sz="2400">
                <a:solidFill>
                  <a:srgbClr val="000000"/>
                </a:solidFill>
                <a:latin typeface="微软雅黑" pitchFamily="34" charset="-122"/>
                <a:ea typeface="阿里巴巴普惠体"/>
                <a:cs typeface="阿里巴巴普惠体"/>
              </a:rPr>
              <a:t>佩戴好医用口罩后，用双手压紧鼻梁两侧的金属条，使口罩上端紧贴鼻梁，然后向下拉伸口罩，使口罩不留有褶皱并覆盖住鼻子和嘴巴。</a:t>
            </a:r>
            <a:endParaRPr lang="zh-CN" altLang="zh-CN" sz="1600">
              <a:latin typeface="微软雅黑" pitchFamily="34" charset="-122"/>
              <a:ea typeface="阿里巴巴普惠体"/>
              <a:cs typeface="阿里巴巴普惠体"/>
            </a:endParaRPr>
          </a:p>
        </p:txBody>
      </p:sp>
      <p:sp>
        <p:nvSpPr>
          <p:cNvPr id="76803" name="矩形 11"/>
          <p:cNvSpPr>
            <a:spLocks noChangeArrowheads="1"/>
          </p:cNvSpPr>
          <p:nvPr/>
        </p:nvSpPr>
        <p:spPr bwMode="auto">
          <a:xfrm>
            <a:off x="1063625" y="1436688"/>
            <a:ext cx="6364288" cy="830262"/>
          </a:xfrm>
          <a:prstGeom prst="rect">
            <a:avLst/>
          </a:prstGeom>
          <a:noFill/>
          <a:ln w="9525">
            <a:noFill/>
            <a:miter lim="800000"/>
            <a:headEnd/>
            <a:tailEnd/>
          </a:ln>
        </p:spPr>
        <p:txBody>
          <a:bodyPr>
            <a:spAutoFit/>
          </a:bodyPr>
          <a:lstStyle/>
          <a:p>
            <a:r>
              <a:rPr lang="zh-CN" altLang="zh-CN" sz="2400">
                <a:solidFill>
                  <a:srgbClr val="000000"/>
                </a:solidFill>
                <a:latin typeface="微软雅黑" pitchFamily="34" charset="-122"/>
                <a:ea typeface="阿里巴巴普惠体"/>
                <a:cs typeface="阿里巴巴普惠体"/>
              </a:rPr>
              <a:t>口罩颜色深的是正面，正面应该朝外，而且医用口罩上还有鼻夹金属条。</a:t>
            </a:r>
          </a:p>
        </p:txBody>
      </p:sp>
      <p:sp>
        <p:nvSpPr>
          <p:cNvPr id="76804" name="矩形 12"/>
          <p:cNvSpPr>
            <a:spLocks noChangeArrowheads="1"/>
          </p:cNvSpPr>
          <p:nvPr/>
        </p:nvSpPr>
        <p:spPr bwMode="auto">
          <a:xfrm>
            <a:off x="1063625" y="2514600"/>
            <a:ext cx="6562725" cy="1198563"/>
          </a:xfrm>
          <a:prstGeom prst="rect">
            <a:avLst/>
          </a:prstGeom>
          <a:noFill/>
          <a:ln w="9525">
            <a:noFill/>
            <a:miter lim="800000"/>
            <a:headEnd/>
            <a:tailEnd/>
          </a:ln>
        </p:spPr>
        <p:txBody>
          <a:bodyPr>
            <a:spAutoFit/>
          </a:bodyPr>
          <a:lstStyle/>
          <a:p>
            <a:r>
              <a:rPr lang="zh-CN" altLang="zh-CN" sz="2400">
                <a:solidFill>
                  <a:srgbClr val="FF0000"/>
                </a:solidFill>
                <a:latin typeface="微软雅黑" pitchFamily="34" charset="-122"/>
                <a:ea typeface="阿里巴巴普惠体"/>
                <a:cs typeface="阿里巴巴普惠体"/>
              </a:rPr>
              <a:t>与口鼻接触的</a:t>
            </a:r>
            <a:r>
              <a:rPr lang="zh-CN" altLang="zh-CN" sz="2400">
                <a:solidFill>
                  <a:srgbClr val="000000"/>
                </a:solidFill>
                <a:latin typeface="微软雅黑" pitchFamily="34" charset="-122"/>
                <a:ea typeface="阿里巴巴普惠体"/>
                <a:cs typeface="阿里巴巴普惠体"/>
              </a:rPr>
              <a:t>应该是医用口罩的反面，也就是</a:t>
            </a:r>
            <a:r>
              <a:rPr lang="zh-CN" altLang="zh-CN" sz="2400">
                <a:solidFill>
                  <a:srgbClr val="FF0000"/>
                </a:solidFill>
                <a:latin typeface="微软雅黑" pitchFamily="34" charset="-122"/>
                <a:ea typeface="阿里巴巴普惠体"/>
                <a:cs typeface="阿里巴巴普惠体"/>
              </a:rPr>
              <a:t>颜色较浅</a:t>
            </a:r>
            <a:r>
              <a:rPr lang="zh-CN" altLang="zh-CN" sz="2400">
                <a:solidFill>
                  <a:srgbClr val="000000"/>
                </a:solidFill>
                <a:latin typeface="微软雅黑" pitchFamily="34" charset="-122"/>
                <a:ea typeface="阿里巴巴普惠体"/>
                <a:cs typeface="阿里巴巴普惠体"/>
              </a:rPr>
              <a:t>的那面，除此之外，还要注意带有</a:t>
            </a:r>
            <a:r>
              <a:rPr lang="zh-CN" altLang="zh-CN" sz="2400">
                <a:solidFill>
                  <a:srgbClr val="FF0000"/>
                </a:solidFill>
                <a:latin typeface="微软雅黑" pitchFamily="34" charset="-122"/>
                <a:ea typeface="阿里巴巴普惠体"/>
                <a:cs typeface="阿里巴巴普惠体"/>
              </a:rPr>
              <a:t>金属条</a:t>
            </a:r>
            <a:r>
              <a:rPr lang="zh-CN" altLang="zh-CN" sz="2400">
                <a:solidFill>
                  <a:srgbClr val="000000"/>
                </a:solidFill>
                <a:latin typeface="微软雅黑" pitchFamily="34" charset="-122"/>
                <a:ea typeface="阿里巴巴普惠体"/>
                <a:cs typeface="阿里巴巴普惠体"/>
              </a:rPr>
              <a:t>的部分应该在口罩的</a:t>
            </a:r>
            <a:r>
              <a:rPr lang="zh-CN" altLang="zh-CN" sz="2400">
                <a:solidFill>
                  <a:srgbClr val="FF0000"/>
                </a:solidFill>
                <a:latin typeface="微软雅黑" pitchFamily="34" charset="-122"/>
                <a:ea typeface="阿里巴巴普惠体"/>
                <a:cs typeface="阿里巴巴普惠体"/>
              </a:rPr>
              <a:t>上方</a:t>
            </a:r>
            <a:r>
              <a:rPr lang="zh-CN" altLang="zh-CN" sz="2400">
                <a:solidFill>
                  <a:srgbClr val="000000"/>
                </a:solidFill>
                <a:latin typeface="微软雅黑" pitchFamily="34" charset="-122"/>
                <a:ea typeface="阿里巴巴普惠体"/>
                <a:cs typeface="阿里巴巴普惠体"/>
              </a:rPr>
              <a:t>，不要戴反了。</a:t>
            </a:r>
          </a:p>
        </p:txBody>
      </p:sp>
      <p:sp>
        <p:nvSpPr>
          <p:cNvPr id="76805" name="矩形 13"/>
          <p:cNvSpPr>
            <a:spLocks noChangeArrowheads="1"/>
          </p:cNvSpPr>
          <p:nvPr/>
        </p:nvSpPr>
        <p:spPr bwMode="auto">
          <a:xfrm>
            <a:off x="1063625" y="3960813"/>
            <a:ext cx="10647363" cy="830262"/>
          </a:xfrm>
          <a:prstGeom prst="rect">
            <a:avLst/>
          </a:prstGeom>
          <a:noFill/>
          <a:ln w="9525">
            <a:noFill/>
            <a:miter lim="800000"/>
            <a:headEnd/>
            <a:tailEnd/>
          </a:ln>
        </p:spPr>
        <p:txBody>
          <a:bodyPr>
            <a:spAutoFit/>
          </a:bodyPr>
          <a:lstStyle/>
          <a:p>
            <a:r>
              <a:rPr lang="zh-CN" altLang="zh-CN" sz="2400">
                <a:solidFill>
                  <a:srgbClr val="000000"/>
                </a:solidFill>
                <a:latin typeface="微软雅黑" pitchFamily="34" charset="-122"/>
                <a:ea typeface="阿里巴巴普惠体"/>
                <a:cs typeface="阿里巴巴普惠体"/>
              </a:rPr>
              <a:t>确定口罩的正面、反面、上端、下端后，</a:t>
            </a:r>
            <a:r>
              <a:rPr lang="zh-CN" altLang="zh-CN" sz="2400">
                <a:solidFill>
                  <a:srgbClr val="FF0000"/>
                </a:solidFill>
                <a:latin typeface="微软雅黑" pitchFamily="34" charset="-122"/>
                <a:ea typeface="阿里巴巴普惠体"/>
                <a:cs typeface="阿里巴巴普惠体"/>
              </a:rPr>
              <a:t>先将手洗干净</a:t>
            </a:r>
            <a:r>
              <a:rPr lang="zh-CN" altLang="zh-CN" sz="2400">
                <a:solidFill>
                  <a:srgbClr val="000000"/>
                </a:solidFill>
                <a:latin typeface="微软雅黑" pitchFamily="34" charset="-122"/>
                <a:ea typeface="阿里巴巴普惠体"/>
                <a:cs typeface="阿里巴巴普惠体"/>
              </a:rPr>
              <a:t>，确认口罩是否持正后，将两端的绳子挂在耳朵上。</a:t>
            </a:r>
          </a:p>
        </p:txBody>
      </p:sp>
      <p:pic>
        <p:nvPicPr>
          <p:cNvPr id="15" name="图片 14"/>
          <p:cNvPicPr>
            <a:picLocks noChangeAspect="1"/>
          </p:cNvPicPr>
          <p:nvPr/>
        </p:nvPicPr>
        <p:blipFill>
          <a:blip r:embed="rId2" cstate="print">
            <a:extLst>
              <a:ext uri="{28A0092B-C50C-407E-A947-70E740481C1C}"/>
            </a:extLst>
          </a:blip>
          <a:stretch>
            <a:fillRect/>
          </a:stretch>
        </p:blipFill>
        <p:spPr>
          <a:xfrm>
            <a:off x="7728693" y="703664"/>
            <a:ext cx="3400349" cy="3128320"/>
          </a:xfrm>
          <a:prstGeom prst="rect">
            <a:avLst/>
          </a:prstGeom>
          <a:ln>
            <a:noFill/>
          </a:ln>
          <a:effectLst>
            <a:softEdge rad="112500"/>
          </a:effectLst>
        </p:spPr>
      </p:pic>
      <p:sp>
        <p:nvSpPr>
          <p:cNvPr id="16" name="椭圆 15"/>
          <p:cNvSpPr/>
          <p:nvPr/>
        </p:nvSpPr>
        <p:spPr>
          <a:xfrm>
            <a:off x="436563" y="1590675"/>
            <a:ext cx="523875" cy="523875"/>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latin typeface="微软雅黑" panose="020B0503020204020204" pitchFamily="34" charset="-122"/>
                <a:cs typeface="胡晓波男神体" panose="02010600030101010101" pitchFamily="2" charset="-122"/>
              </a:rPr>
              <a:t>1</a:t>
            </a:r>
            <a:endParaRPr lang="zh-CN" altLang="en-US" sz="2400" dirty="0">
              <a:latin typeface="微软雅黑" panose="020B0503020204020204" pitchFamily="34" charset="-122"/>
              <a:cs typeface="胡晓波男神体" panose="02010600030101010101" pitchFamily="2" charset="-122"/>
            </a:endParaRPr>
          </a:p>
        </p:txBody>
      </p:sp>
      <p:sp>
        <p:nvSpPr>
          <p:cNvPr id="17" name="椭圆 16"/>
          <p:cNvSpPr/>
          <p:nvPr/>
        </p:nvSpPr>
        <p:spPr>
          <a:xfrm>
            <a:off x="436563" y="2840038"/>
            <a:ext cx="523875" cy="522287"/>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latin typeface="微软雅黑" panose="020B0503020204020204" pitchFamily="34" charset="-122"/>
                <a:cs typeface="胡晓波男神体" panose="02010600030101010101" pitchFamily="2" charset="-122"/>
              </a:rPr>
              <a:t>2</a:t>
            </a:r>
            <a:endParaRPr lang="zh-CN" altLang="en-US" sz="2400" dirty="0">
              <a:latin typeface="微软雅黑" panose="020B0503020204020204" pitchFamily="34" charset="-122"/>
              <a:cs typeface="胡晓波男神体" panose="02010600030101010101" pitchFamily="2" charset="-122"/>
            </a:endParaRPr>
          </a:p>
        </p:txBody>
      </p:sp>
      <p:sp>
        <p:nvSpPr>
          <p:cNvPr id="18" name="椭圆 17"/>
          <p:cNvSpPr/>
          <p:nvPr/>
        </p:nvSpPr>
        <p:spPr>
          <a:xfrm>
            <a:off x="436563" y="4089400"/>
            <a:ext cx="523875" cy="522288"/>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latin typeface="微软雅黑" panose="020B0503020204020204" pitchFamily="34" charset="-122"/>
                <a:cs typeface="胡晓波男神体" panose="02010600030101010101" pitchFamily="2" charset="-122"/>
              </a:rPr>
              <a:t>3</a:t>
            </a:r>
            <a:endParaRPr lang="zh-CN" altLang="en-US" sz="2400" dirty="0">
              <a:latin typeface="微软雅黑" panose="020B0503020204020204" pitchFamily="34" charset="-122"/>
              <a:cs typeface="胡晓波男神体" panose="02010600030101010101" pitchFamily="2" charset="-122"/>
            </a:endParaRPr>
          </a:p>
        </p:txBody>
      </p:sp>
      <p:sp>
        <p:nvSpPr>
          <p:cNvPr id="19" name="椭圆 18"/>
          <p:cNvSpPr/>
          <p:nvPr/>
        </p:nvSpPr>
        <p:spPr>
          <a:xfrm>
            <a:off x="436563" y="5267325"/>
            <a:ext cx="523875" cy="523875"/>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latin typeface="微软雅黑" panose="020B0503020204020204" pitchFamily="34" charset="-122"/>
                <a:cs typeface="胡晓波男神体" panose="02010600030101010101" pitchFamily="2" charset="-122"/>
              </a:rPr>
              <a:t>4</a:t>
            </a:r>
            <a:endParaRPr lang="zh-CN" altLang="en-US" sz="2400" dirty="0">
              <a:latin typeface="微软雅黑" panose="020B0503020204020204" pitchFamily="34" charset="-122"/>
              <a:cs typeface="胡晓波男神体" panose="02010600030101010101" pitchFamily="2" charset="-122"/>
            </a:endParaRPr>
          </a:p>
        </p:txBody>
      </p:sp>
    </p:spTree>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184275" y="1806575"/>
            <a:ext cx="914400" cy="914400"/>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1189038" y="3222625"/>
            <a:ext cx="914400" cy="914400"/>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椭圆 8"/>
          <p:cNvSpPr/>
          <p:nvPr/>
        </p:nvSpPr>
        <p:spPr>
          <a:xfrm>
            <a:off x="1184275" y="4638675"/>
            <a:ext cx="914400" cy="914400"/>
          </a:xfrm>
          <a:prstGeom prst="ellipse">
            <a:avLst/>
          </a:prstGeom>
          <a:solidFill>
            <a:srgbClr val="806D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828" name="矩形 2"/>
          <p:cNvSpPr>
            <a:spLocks noChangeArrowheads="1"/>
          </p:cNvSpPr>
          <p:nvPr/>
        </p:nvSpPr>
        <p:spPr bwMode="auto">
          <a:xfrm>
            <a:off x="960438" y="442913"/>
            <a:ext cx="3775075" cy="523875"/>
          </a:xfrm>
          <a:prstGeom prst="rect">
            <a:avLst/>
          </a:prstGeom>
          <a:noFill/>
          <a:ln w="9525">
            <a:noFill/>
            <a:miter lim="800000"/>
            <a:headEnd/>
            <a:tailEnd/>
          </a:ln>
        </p:spPr>
        <p:txBody>
          <a:bodyPr wrap="none">
            <a:spAutoFit/>
          </a:bodyPr>
          <a:lstStyle/>
          <a:p>
            <a:r>
              <a:rPr lang="zh-CN" altLang="en-US" sz="2800">
                <a:solidFill>
                  <a:srgbClr val="413728"/>
                </a:solidFill>
                <a:latin typeface="微软雅黑" pitchFamily="34" charset="-122"/>
                <a:ea typeface="微软雅黑" pitchFamily="34" charset="-122"/>
              </a:rPr>
              <a:t>特殊人群如何佩戴口罩</a:t>
            </a:r>
          </a:p>
        </p:txBody>
      </p:sp>
      <p:sp>
        <p:nvSpPr>
          <p:cNvPr id="4" name="pregnant-woman_82691"/>
          <p:cNvSpPr>
            <a:spLocks noChangeAspect="1"/>
          </p:cNvSpPr>
          <p:nvPr/>
        </p:nvSpPr>
        <p:spPr bwMode="auto">
          <a:xfrm>
            <a:off x="1450975" y="1958975"/>
            <a:ext cx="382588" cy="609600"/>
          </a:xfrm>
          <a:custGeom>
            <a:avLst/>
            <a:gdLst>
              <a:gd name="T0" fmla="*/ 1384 w 1715"/>
              <a:gd name="T1" fmla="*/ 2668 h 2737"/>
              <a:gd name="T2" fmla="*/ 1381 w 1715"/>
              <a:gd name="T3" fmla="*/ 2705 h 2737"/>
              <a:gd name="T4" fmla="*/ 1333 w 1715"/>
              <a:gd name="T5" fmla="*/ 2737 h 2737"/>
              <a:gd name="T6" fmla="*/ 185 w 1715"/>
              <a:gd name="T7" fmla="*/ 2737 h 2737"/>
              <a:gd name="T8" fmla="*/ 144 w 1715"/>
              <a:gd name="T9" fmla="*/ 2718 h 2737"/>
              <a:gd name="T10" fmla="*/ 33 w 1715"/>
              <a:gd name="T11" fmla="*/ 2296 h 2737"/>
              <a:gd name="T12" fmla="*/ 199 w 1715"/>
              <a:gd name="T13" fmla="*/ 1909 h 2737"/>
              <a:gd name="T14" fmla="*/ 330 w 1715"/>
              <a:gd name="T15" fmla="*/ 1636 h 2737"/>
              <a:gd name="T16" fmla="*/ 224 w 1715"/>
              <a:gd name="T17" fmla="*/ 1379 h 2737"/>
              <a:gd name="T18" fmla="*/ 40 w 1715"/>
              <a:gd name="T19" fmla="*/ 907 h 2737"/>
              <a:gd name="T20" fmla="*/ 158 w 1715"/>
              <a:gd name="T21" fmla="*/ 38 h 2737"/>
              <a:gd name="T22" fmla="*/ 209 w 1715"/>
              <a:gd name="T23" fmla="*/ 0 h 2737"/>
              <a:gd name="T24" fmla="*/ 708 w 1715"/>
              <a:gd name="T25" fmla="*/ 0 h 2737"/>
              <a:gd name="T26" fmla="*/ 758 w 1715"/>
              <a:gd name="T27" fmla="*/ 35 h 2737"/>
              <a:gd name="T28" fmla="*/ 950 w 1715"/>
              <a:gd name="T29" fmla="*/ 429 h 2737"/>
              <a:gd name="T30" fmla="*/ 1289 w 1715"/>
              <a:gd name="T31" fmla="*/ 609 h 2737"/>
              <a:gd name="T32" fmla="*/ 1388 w 1715"/>
              <a:gd name="T33" fmla="*/ 791 h 2737"/>
              <a:gd name="T34" fmla="*/ 1358 w 1715"/>
              <a:gd name="T35" fmla="*/ 878 h 2737"/>
              <a:gd name="T36" fmla="*/ 1249 w 1715"/>
              <a:gd name="T37" fmla="*/ 1031 h 2737"/>
              <a:gd name="T38" fmla="*/ 1438 w 1715"/>
              <a:gd name="T39" fmla="*/ 1143 h 2737"/>
              <a:gd name="T40" fmla="*/ 1715 w 1715"/>
              <a:gd name="T41" fmla="*/ 1719 h 2737"/>
              <a:gd name="T42" fmla="*/ 1335 w 1715"/>
              <a:gd name="T43" fmla="*/ 2447 h 2737"/>
              <a:gd name="T44" fmla="*/ 1101 w 1715"/>
              <a:gd name="T45" fmla="*/ 2218 h 2737"/>
              <a:gd name="T46" fmla="*/ 873 w 1715"/>
              <a:gd name="T47" fmla="*/ 2038 h 2737"/>
              <a:gd name="T48" fmla="*/ 798 w 1715"/>
              <a:gd name="T49" fmla="*/ 2049 h 2737"/>
              <a:gd name="T50" fmla="*/ 809 w 1715"/>
              <a:gd name="T51" fmla="*/ 2123 h 2737"/>
              <a:gd name="T52" fmla="*/ 1034 w 1715"/>
              <a:gd name="T53" fmla="*/ 2302 h 2737"/>
              <a:gd name="T54" fmla="*/ 1384 w 1715"/>
              <a:gd name="T55" fmla="*/ 2668 h 2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15" h="2737">
                <a:moveTo>
                  <a:pt x="1384" y="2668"/>
                </a:moveTo>
                <a:cubicBezTo>
                  <a:pt x="1387" y="2680"/>
                  <a:pt x="1387" y="2693"/>
                  <a:pt x="1381" y="2705"/>
                </a:cubicBezTo>
                <a:cubicBezTo>
                  <a:pt x="1373" y="2724"/>
                  <a:pt x="1354" y="2737"/>
                  <a:pt x="1333" y="2737"/>
                </a:cubicBezTo>
                <a:lnTo>
                  <a:pt x="185" y="2737"/>
                </a:lnTo>
                <a:cubicBezTo>
                  <a:pt x="169" y="2737"/>
                  <a:pt x="154" y="2730"/>
                  <a:pt x="144" y="2718"/>
                </a:cubicBezTo>
                <a:cubicBezTo>
                  <a:pt x="140" y="2713"/>
                  <a:pt x="33" y="2584"/>
                  <a:pt x="33" y="2296"/>
                </a:cubicBezTo>
                <a:cubicBezTo>
                  <a:pt x="33" y="2176"/>
                  <a:pt x="118" y="2040"/>
                  <a:pt x="199" y="1909"/>
                </a:cubicBezTo>
                <a:cubicBezTo>
                  <a:pt x="263" y="1807"/>
                  <a:pt x="328" y="1702"/>
                  <a:pt x="330" y="1636"/>
                </a:cubicBezTo>
                <a:cubicBezTo>
                  <a:pt x="332" y="1572"/>
                  <a:pt x="282" y="1483"/>
                  <a:pt x="224" y="1379"/>
                </a:cubicBezTo>
                <a:cubicBezTo>
                  <a:pt x="152" y="1249"/>
                  <a:pt x="62" y="1088"/>
                  <a:pt x="40" y="907"/>
                </a:cubicBezTo>
                <a:cubicBezTo>
                  <a:pt x="0" y="585"/>
                  <a:pt x="151" y="61"/>
                  <a:pt x="158" y="38"/>
                </a:cubicBezTo>
                <a:cubicBezTo>
                  <a:pt x="164" y="16"/>
                  <a:pt x="185" y="0"/>
                  <a:pt x="209" y="0"/>
                </a:cubicBezTo>
                <a:lnTo>
                  <a:pt x="708" y="0"/>
                </a:lnTo>
                <a:cubicBezTo>
                  <a:pt x="730" y="0"/>
                  <a:pt x="750" y="14"/>
                  <a:pt x="758" y="35"/>
                </a:cubicBezTo>
                <a:cubicBezTo>
                  <a:pt x="759" y="37"/>
                  <a:pt x="858" y="301"/>
                  <a:pt x="950" y="429"/>
                </a:cubicBezTo>
                <a:cubicBezTo>
                  <a:pt x="993" y="489"/>
                  <a:pt x="1116" y="555"/>
                  <a:pt x="1289" y="609"/>
                </a:cubicBezTo>
                <a:cubicBezTo>
                  <a:pt x="1365" y="633"/>
                  <a:pt x="1409" y="713"/>
                  <a:pt x="1388" y="791"/>
                </a:cubicBezTo>
                <a:cubicBezTo>
                  <a:pt x="1380" y="820"/>
                  <a:pt x="1370" y="850"/>
                  <a:pt x="1358" y="878"/>
                </a:cubicBezTo>
                <a:cubicBezTo>
                  <a:pt x="1332" y="937"/>
                  <a:pt x="1287" y="992"/>
                  <a:pt x="1249" y="1031"/>
                </a:cubicBezTo>
                <a:cubicBezTo>
                  <a:pt x="1301" y="1054"/>
                  <a:pt x="1369" y="1090"/>
                  <a:pt x="1438" y="1143"/>
                </a:cubicBezTo>
                <a:cubicBezTo>
                  <a:pt x="1565" y="1242"/>
                  <a:pt x="1715" y="1423"/>
                  <a:pt x="1715" y="1719"/>
                </a:cubicBezTo>
                <a:cubicBezTo>
                  <a:pt x="1715" y="2091"/>
                  <a:pt x="1492" y="2327"/>
                  <a:pt x="1335" y="2447"/>
                </a:cubicBezTo>
                <a:cubicBezTo>
                  <a:pt x="1265" y="2369"/>
                  <a:pt x="1180" y="2282"/>
                  <a:pt x="1101" y="2218"/>
                </a:cubicBezTo>
                <a:cubicBezTo>
                  <a:pt x="926" y="2077"/>
                  <a:pt x="875" y="2039"/>
                  <a:pt x="873" y="2038"/>
                </a:cubicBezTo>
                <a:cubicBezTo>
                  <a:pt x="849" y="2020"/>
                  <a:pt x="816" y="2025"/>
                  <a:pt x="798" y="2049"/>
                </a:cubicBezTo>
                <a:cubicBezTo>
                  <a:pt x="781" y="2072"/>
                  <a:pt x="786" y="2106"/>
                  <a:pt x="809" y="2123"/>
                </a:cubicBezTo>
                <a:cubicBezTo>
                  <a:pt x="810" y="2124"/>
                  <a:pt x="862" y="2162"/>
                  <a:pt x="1034" y="2302"/>
                </a:cubicBezTo>
                <a:cubicBezTo>
                  <a:pt x="1167" y="2408"/>
                  <a:pt x="1321" y="2591"/>
                  <a:pt x="1384" y="2668"/>
                </a:cubicBezTo>
                <a:close/>
              </a:path>
            </a:pathLst>
          </a:custGeom>
          <a:solidFill>
            <a:schemeClr val="bg1">
              <a:lumMod val="95000"/>
            </a:schemeClr>
          </a:solidFill>
          <a:ln>
            <a:noFill/>
          </a:ln>
        </p:spPr>
      </p:sp>
      <p:sp>
        <p:nvSpPr>
          <p:cNvPr id="5" name="man-with-cane_76647"/>
          <p:cNvSpPr>
            <a:spLocks noChangeAspect="1"/>
          </p:cNvSpPr>
          <p:nvPr/>
        </p:nvSpPr>
        <p:spPr bwMode="auto">
          <a:xfrm>
            <a:off x="1531938" y="3375025"/>
            <a:ext cx="220662" cy="609600"/>
          </a:xfrm>
          <a:custGeom>
            <a:avLst/>
            <a:gdLst>
              <a:gd name="connsiteX0" fmla="*/ 91545 w 219276"/>
              <a:gd name="connsiteY0" fmla="*/ 141303 h 606417"/>
              <a:gd name="connsiteX1" fmla="*/ 98496 w 219276"/>
              <a:gd name="connsiteY1" fmla="*/ 142791 h 606417"/>
              <a:gd name="connsiteX2" fmla="*/ 116368 w 219276"/>
              <a:gd name="connsiteY2" fmla="*/ 149237 h 606417"/>
              <a:gd name="connsiteX3" fmla="*/ 138212 w 219276"/>
              <a:gd name="connsiteY3" fmla="*/ 157666 h 606417"/>
              <a:gd name="connsiteX4" fmla="*/ 159560 w 219276"/>
              <a:gd name="connsiteY4" fmla="*/ 177996 h 606417"/>
              <a:gd name="connsiteX5" fmla="*/ 217645 w 219276"/>
              <a:gd name="connsiteY5" fmla="*/ 318820 h 606417"/>
              <a:gd name="connsiteX6" fmla="*/ 217148 w 219276"/>
              <a:gd name="connsiteY6" fmla="*/ 333200 h 606417"/>
              <a:gd name="connsiteX7" fmla="*/ 218638 w 219276"/>
              <a:gd name="connsiteY7" fmla="*/ 344109 h 606417"/>
              <a:gd name="connsiteX8" fmla="*/ 218638 w 219276"/>
              <a:gd name="connsiteY8" fmla="*/ 599475 h 606417"/>
              <a:gd name="connsiteX9" fmla="*/ 212184 w 219276"/>
              <a:gd name="connsiteY9" fmla="*/ 606417 h 606417"/>
              <a:gd name="connsiteX10" fmla="*/ 205730 w 219276"/>
              <a:gd name="connsiteY10" fmla="*/ 599475 h 606417"/>
              <a:gd name="connsiteX11" fmla="*/ 205730 w 219276"/>
              <a:gd name="connsiteY11" fmla="*/ 344109 h 606417"/>
              <a:gd name="connsiteX12" fmla="*/ 205233 w 219276"/>
              <a:gd name="connsiteY12" fmla="*/ 340638 h 606417"/>
              <a:gd name="connsiteX13" fmla="*/ 204240 w 219276"/>
              <a:gd name="connsiteY13" fmla="*/ 341133 h 606417"/>
              <a:gd name="connsiteX14" fmla="*/ 193815 w 219276"/>
              <a:gd name="connsiteY14" fmla="*/ 341629 h 606417"/>
              <a:gd name="connsiteX15" fmla="*/ 192326 w 219276"/>
              <a:gd name="connsiteY15" fmla="*/ 342125 h 606417"/>
              <a:gd name="connsiteX16" fmla="*/ 168992 w 219276"/>
              <a:gd name="connsiteY16" fmla="*/ 326754 h 606417"/>
              <a:gd name="connsiteX17" fmla="*/ 167503 w 219276"/>
              <a:gd name="connsiteY17" fmla="*/ 323283 h 606417"/>
              <a:gd name="connsiteX18" fmla="*/ 156084 w 219276"/>
              <a:gd name="connsiteY18" fmla="*/ 344109 h 606417"/>
              <a:gd name="connsiteX19" fmla="*/ 149134 w 219276"/>
              <a:gd name="connsiteY19" fmla="*/ 350555 h 606417"/>
              <a:gd name="connsiteX20" fmla="*/ 142680 w 219276"/>
              <a:gd name="connsiteY20" fmla="*/ 344109 h 606417"/>
              <a:gd name="connsiteX21" fmla="*/ 162538 w 219276"/>
              <a:gd name="connsiteY21" fmla="*/ 310886 h 606417"/>
              <a:gd name="connsiteX22" fmla="*/ 130269 w 219276"/>
              <a:gd name="connsiteY22" fmla="*/ 235020 h 606417"/>
              <a:gd name="connsiteX23" fmla="*/ 80623 w 219276"/>
              <a:gd name="connsiteY23" fmla="*/ 366918 h 606417"/>
              <a:gd name="connsiteX24" fmla="*/ 111900 w 219276"/>
              <a:gd name="connsiteY24" fmla="*/ 439809 h 606417"/>
              <a:gd name="connsiteX25" fmla="*/ 112397 w 219276"/>
              <a:gd name="connsiteY25" fmla="*/ 476502 h 606417"/>
              <a:gd name="connsiteX26" fmla="*/ 71687 w 219276"/>
              <a:gd name="connsiteY26" fmla="*/ 582120 h 606417"/>
              <a:gd name="connsiteX27" fmla="*/ 42396 w 219276"/>
              <a:gd name="connsiteY27" fmla="*/ 602450 h 606417"/>
              <a:gd name="connsiteX28" fmla="*/ 21545 w 219276"/>
              <a:gd name="connsiteY28" fmla="*/ 602450 h 606417"/>
              <a:gd name="connsiteX29" fmla="*/ 5659 w 219276"/>
              <a:gd name="connsiteY29" fmla="*/ 595012 h 606417"/>
              <a:gd name="connsiteX30" fmla="*/ 4170 w 219276"/>
              <a:gd name="connsiteY30" fmla="*/ 577657 h 606417"/>
              <a:gd name="connsiteX31" fmla="*/ 44879 w 219276"/>
              <a:gd name="connsiteY31" fmla="*/ 472040 h 606417"/>
              <a:gd name="connsiteX32" fmla="*/ 43886 w 219276"/>
              <a:gd name="connsiteY32" fmla="*/ 445759 h 606417"/>
              <a:gd name="connsiteX33" fmla="*/ 3177 w 219276"/>
              <a:gd name="connsiteY33" fmla="*/ 362455 h 606417"/>
              <a:gd name="connsiteX34" fmla="*/ 2680 w 219276"/>
              <a:gd name="connsiteY34" fmla="*/ 359976 h 606417"/>
              <a:gd name="connsiteX35" fmla="*/ 1191 w 219276"/>
              <a:gd name="connsiteY35" fmla="*/ 343117 h 606417"/>
              <a:gd name="connsiteX36" fmla="*/ 72680 w 219276"/>
              <a:gd name="connsiteY36" fmla="*/ 154195 h 606417"/>
              <a:gd name="connsiteX37" fmla="*/ 91545 w 219276"/>
              <a:gd name="connsiteY37" fmla="*/ 141303 h 606417"/>
              <a:gd name="connsiteX38" fmla="*/ 149099 w 219276"/>
              <a:gd name="connsiteY38" fmla="*/ 0 h 606417"/>
              <a:gd name="connsiteX39" fmla="*/ 172927 w 219276"/>
              <a:gd name="connsiteY39" fmla="*/ 4462 h 606417"/>
              <a:gd name="connsiteX40" fmla="*/ 212143 w 219276"/>
              <a:gd name="connsiteY40" fmla="*/ 90737 h 606417"/>
              <a:gd name="connsiteX41" fmla="*/ 149099 w 219276"/>
              <a:gd name="connsiteY41" fmla="*/ 134370 h 606417"/>
              <a:gd name="connsiteX42" fmla="*/ 125768 w 219276"/>
              <a:gd name="connsiteY42" fmla="*/ 130403 h 606417"/>
              <a:gd name="connsiteX43" fmla="*/ 88041 w 219276"/>
              <a:gd name="connsiteY43" fmla="*/ 95199 h 606417"/>
              <a:gd name="connsiteX44" fmla="*/ 86055 w 219276"/>
              <a:gd name="connsiteY44" fmla="*/ 43633 h 606417"/>
              <a:gd name="connsiteX45" fmla="*/ 149099 w 219276"/>
              <a:gd name="connsiteY45" fmla="*/ 0 h 606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9276" h="606417">
                <a:moveTo>
                  <a:pt x="91545" y="141303"/>
                </a:moveTo>
                <a:cubicBezTo>
                  <a:pt x="94028" y="141303"/>
                  <a:pt x="96014" y="141799"/>
                  <a:pt x="98496" y="142791"/>
                </a:cubicBezTo>
                <a:lnTo>
                  <a:pt x="116368" y="149237"/>
                </a:lnTo>
                <a:lnTo>
                  <a:pt x="138212" y="157666"/>
                </a:lnTo>
                <a:cubicBezTo>
                  <a:pt x="146652" y="160641"/>
                  <a:pt x="155588" y="169567"/>
                  <a:pt x="159560" y="177996"/>
                </a:cubicBezTo>
                <a:lnTo>
                  <a:pt x="217645" y="318820"/>
                </a:lnTo>
                <a:cubicBezTo>
                  <a:pt x="220127" y="323778"/>
                  <a:pt x="219631" y="328737"/>
                  <a:pt x="217148" y="333200"/>
                </a:cubicBezTo>
                <a:cubicBezTo>
                  <a:pt x="218141" y="336671"/>
                  <a:pt x="218638" y="340142"/>
                  <a:pt x="218638" y="344109"/>
                </a:cubicBezTo>
                <a:lnTo>
                  <a:pt x="218638" y="599475"/>
                </a:lnTo>
                <a:cubicBezTo>
                  <a:pt x="218638" y="603442"/>
                  <a:pt x="215659" y="606417"/>
                  <a:pt x="212184" y="606417"/>
                </a:cubicBezTo>
                <a:cubicBezTo>
                  <a:pt x="208709" y="606417"/>
                  <a:pt x="205730" y="603442"/>
                  <a:pt x="205730" y="599475"/>
                </a:cubicBezTo>
                <a:lnTo>
                  <a:pt x="205730" y="344109"/>
                </a:lnTo>
                <a:cubicBezTo>
                  <a:pt x="205730" y="343117"/>
                  <a:pt x="205233" y="342125"/>
                  <a:pt x="205233" y="340638"/>
                </a:cubicBezTo>
                <a:cubicBezTo>
                  <a:pt x="204737" y="341133"/>
                  <a:pt x="204737" y="341133"/>
                  <a:pt x="204240" y="341133"/>
                </a:cubicBezTo>
                <a:lnTo>
                  <a:pt x="193815" y="341629"/>
                </a:lnTo>
                <a:cubicBezTo>
                  <a:pt x="193318" y="342125"/>
                  <a:pt x="192822" y="342125"/>
                  <a:pt x="192326" y="342125"/>
                </a:cubicBezTo>
                <a:cubicBezTo>
                  <a:pt x="182893" y="342125"/>
                  <a:pt x="172964" y="335183"/>
                  <a:pt x="168992" y="326754"/>
                </a:cubicBezTo>
                <a:lnTo>
                  <a:pt x="167503" y="323283"/>
                </a:lnTo>
                <a:cubicBezTo>
                  <a:pt x="160553" y="327745"/>
                  <a:pt x="156084" y="335183"/>
                  <a:pt x="156084" y="344109"/>
                </a:cubicBezTo>
                <a:cubicBezTo>
                  <a:pt x="156084" y="347580"/>
                  <a:pt x="153106" y="350555"/>
                  <a:pt x="149134" y="350555"/>
                </a:cubicBezTo>
                <a:cubicBezTo>
                  <a:pt x="145659" y="350555"/>
                  <a:pt x="142680" y="347580"/>
                  <a:pt x="142680" y="344109"/>
                </a:cubicBezTo>
                <a:cubicBezTo>
                  <a:pt x="142680" y="329729"/>
                  <a:pt x="150623" y="317332"/>
                  <a:pt x="162538" y="310886"/>
                </a:cubicBezTo>
                <a:lnTo>
                  <a:pt x="130269" y="235020"/>
                </a:lnTo>
                <a:lnTo>
                  <a:pt x="80623" y="366918"/>
                </a:lnTo>
                <a:lnTo>
                  <a:pt x="111900" y="439809"/>
                </a:lnTo>
                <a:cubicBezTo>
                  <a:pt x="116368" y="450222"/>
                  <a:pt x="116368" y="466089"/>
                  <a:pt x="112397" y="476502"/>
                </a:cubicBezTo>
                <a:lnTo>
                  <a:pt x="71687" y="582120"/>
                </a:lnTo>
                <a:cubicBezTo>
                  <a:pt x="67219" y="593525"/>
                  <a:pt x="54311" y="602450"/>
                  <a:pt x="42396" y="602450"/>
                </a:cubicBezTo>
                <a:lnTo>
                  <a:pt x="21545" y="602450"/>
                </a:lnTo>
                <a:cubicBezTo>
                  <a:pt x="14595" y="602450"/>
                  <a:pt x="9134" y="599971"/>
                  <a:pt x="5659" y="595012"/>
                </a:cubicBezTo>
                <a:cubicBezTo>
                  <a:pt x="2184" y="590054"/>
                  <a:pt x="1687" y="583608"/>
                  <a:pt x="4170" y="577657"/>
                </a:cubicBezTo>
                <a:lnTo>
                  <a:pt x="44879" y="472040"/>
                </a:lnTo>
                <a:cubicBezTo>
                  <a:pt x="47361" y="464602"/>
                  <a:pt x="46865" y="452205"/>
                  <a:pt x="43886" y="445759"/>
                </a:cubicBezTo>
                <a:lnTo>
                  <a:pt x="3177" y="362455"/>
                </a:lnTo>
                <a:cubicBezTo>
                  <a:pt x="3177" y="361464"/>
                  <a:pt x="2680" y="360472"/>
                  <a:pt x="2680" y="359976"/>
                </a:cubicBezTo>
                <a:cubicBezTo>
                  <a:pt x="-299" y="355017"/>
                  <a:pt x="-795" y="349067"/>
                  <a:pt x="1191" y="343117"/>
                </a:cubicBezTo>
                <a:lnTo>
                  <a:pt x="72680" y="154195"/>
                </a:lnTo>
                <a:cubicBezTo>
                  <a:pt x="75659" y="146757"/>
                  <a:pt x="83106" y="141303"/>
                  <a:pt x="91545" y="141303"/>
                </a:cubicBezTo>
                <a:close/>
                <a:moveTo>
                  <a:pt x="149099" y="0"/>
                </a:moveTo>
                <a:cubicBezTo>
                  <a:pt x="157538" y="0"/>
                  <a:pt x="165480" y="1487"/>
                  <a:pt x="172927" y="4462"/>
                </a:cubicBezTo>
                <a:cubicBezTo>
                  <a:pt x="207675" y="17354"/>
                  <a:pt x="225546" y="56029"/>
                  <a:pt x="212143" y="90737"/>
                </a:cubicBezTo>
                <a:cubicBezTo>
                  <a:pt x="202711" y="117016"/>
                  <a:pt x="177394" y="134370"/>
                  <a:pt x="149099" y="134370"/>
                </a:cubicBezTo>
                <a:cubicBezTo>
                  <a:pt x="141156" y="134370"/>
                  <a:pt x="133214" y="132883"/>
                  <a:pt x="125768" y="130403"/>
                </a:cubicBezTo>
                <a:cubicBezTo>
                  <a:pt x="108890" y="123958"/>
                  <a:pt x="95487" y="111562"/>
                  <a:pt x="88041" y="95199"/>
                </a:cubicBezTo>
                <a:cubicBezTo>
                  <a:pt x="80594" y="78837"/>
                  <a:pt x="80098" y="60491"/>
                  <a:pt x="86055" y="43633"/>
                </a:cubicBezTo>
                <a:cubicBezTo>
                  <a:pt x="95983" y="17354"/>
                  <a:pt x="121300" y="0"/>
                  <a:pt x="149099" y="0"/>
                </a:cubicBezTo>
                <a:close/>
              </a:path>
            </a:pathLst>
          </a:custGeom>
          <a:solidFill>
            <a:schemeClr val="bg1">
              <a:lumMod val="95000"/>
            </a:schemeClr>
          </a:solidFill>
          <a:ln>
            <a:noFill/>
          </a:ln>
        </p:spPr>
      </p:sp>
      <p:sp>
        <p:nvSpPr>
          <p:cNvPr id="6" name="kids_248640"/>
          <p:cNvSpPr>
            <a:spLocks noChangeAspect="1"/>
          </p:cNvSpPr>
          <p:nvPr/>
        </p:nvSpPr>
        <p:spPr bwMode="auto">
          <a:xfrm>
            <a:off x="1363663" y="4791075"/>
            <a:ext cx="555625" cy="609600"/>
          </a:xfrm>
          <a:custGeom>
            <a:avLst/>
            <a:gdLst>
              <a:gd name="connsiteX0" fmla="*/ 53050 w 552583"/>
              <a:gd name="connsiteY0" fmla="*/ 157784 h 606722"/>
              <a:gd name="connsiteX1" fmla="*/ 171523 w 552583"/>
              <a:gd name="connsiteY1" fmla="*/ 157784 h 606722"/>
              <a:gd name="connsiteX2" fmla="*/ 223772 w 552583"/>
              <a:gd name="connsiteY2" fmla="*/ 209592 h 606722"/>
              <a:gd name="connsiteX3" fmla="*/ 224573 w 552583"/>
              <a:gd name="connsiteY3" fmla="*/ 371501 h 606722"/>
              <a:gd name="connsiteX4" fmla="*/ 202587 w 552583"/>
              <a:gd name="connsiteY4" fmla="*/ 393628 h 606722"/>
              <a:gd name="connsiteX5" fmla="*/ 202498 w 552583"/>
              <a:gd name="connsiteY5" fmla="*/ 393628 h 606722"/>
              <a:gd name="connsiteX6" fmla="*/ 180424 w 552583"/>
              <a:gd name="connsiteY6" fmla="*/ 371767 h 606722"/>
              <a:gd name="connsiteX7" fmla="*/ 179623 w 552583"/>
              <a:gd name="connsiteY7" fmla="*/ 209858 h 606722"/>
              <a:gd name="connsiteX8" fmla="*/ 179623 w 552583"/>
              <a:gd name="connsiteY8" fmla="*/ 209680 h 606722"/>
              <a:gd name="connsiteX9" fmla="*/ 174994 w 552583"/>
              <a:gd name="connsiteY9" fmla="*/ 205060 h 606722"/>
              <a:gd name="connsiteX10" fmla="*/ 170366 w 552583"/>
              <a:gd name="connsiteY10" fmla="*/ 209680 h 606722"/>
              <a:gd name="connsiteX11" fmla="*/ 170900 w 552583"/>
              <a:gd name="connsiteY11" fmla="*/ 580241 h 606722"/>
              <a:gd name="connsiteX12" fmla="*/ 144375 w 552583"/>
              <a:gd name="connsiteY12" fmla="*/ 606722 h 606722"/>
              <a:gd name="connsiteX13" fmla="*/ 117939 w 552583"/>
              <a:gd name="connsiteY13" fmla="*/ 580241 h 606722"/>
              <a:gd name="connsiteX14" fmla="*/ 117939 w 552583"/>
              <a:gd name="connsiteY14" fmla="*/ 368924 h 606722"/>
              <a:gd name="connsiteX15" fmla="*/ 106456 w 552583"/>
              <a:gd name="connsiteY15" fmla="*/ 368924 h 606722"/>
              <a:gd name="connsiteX16" fmla="*/ 106456 w 552583"/>
              <a:gd name="connsiteY16" fmla="*/ 580241 h 606722"/>
              <a:gd name="connsiteX17" fmla="*/ 80020 w 552583"/>
              <a:gd name="connsiteY17" fmla="*/ 606722 h 606722"/>
              <a:gd name="connsiteX18" fmla="*/ 53495 w 552583"/>
              <a:gd name="connsiteY18" fmla="*/ 580241 h 606722"/>
              <a:gd name="connsiteX19" fmla="*/ 53495 w 552583"/>
              <a:gd name="connsiteY19" fmla="*/ 209858 h 606722"/>
              <a:gd name="connsiteX20" fmla="*/ 49223 w 552583"/>
              <a:gd name="connsiteY20" fmla="*/ 205593 h 606722"/>
              <a:gd name="connsiteX21" fmla="*/ 44950 w 552583"/>
              <a:gd name="connsiteY21" fmla="*/ 209769 h 606722"/>
              <a:gd name="connsiteX22" fmla="*/ 44950 w 552583"/>
              <a:gd name="connsiteY22" fmla="*/ 209858 h 606722"/>
              <a:gd name="connsiteX23" fmla="*/ 44149 w 552583"/>
              <a:gd name="connsiteY23" fmla="*/ 371767 h 606722"/>
              <a:gd name="connsiteX24" fmla="*/ 22075 w 552583"/>
              <a:gd name="connsiteY24" fmla="*/ 393628 h 606722"/>
              <a:gd name="connsiteX25" fmla="*/ 21986 w 552583"/>
              <a:gd name="connsiteY25" fmla="*/ 393628 h 606722"/>
              <a:gd name="connsiteX26" fmla="*/ 0 w 552583"/>
              <a:gd name="connsiteY26" fmla="*/ 371501 h 606722"/>
              <a:gd name="connsiteX27" fmla="*/ 801 w 552583"/>
              <a:gd name="connsiteY27" fmla="*/ 209592 h 606722"/>
              <a:gd name="connsiteX28" fmla="*/ 53050 w 552583"/>
              <a:gd name="connsiteY28" fmla="*/ 157784 h 606722"/>
              <a:gd name="connsiteX29" fmla="*/ 375011 w 552583"/>
              <a:gd name="connsiteY29" fmla="*/ 152915 h 606722"/>
              <a:gd name="connsiteX30" fmla="*/ 442372 w 552583"/>
              <a:gd name="connsiteY30" fmla="*/ 152915 h 606722"/>
              <a:gd name="connsiteX31" fmla="*/ 497276 w 552583"/>
              <a:gd name="connsiteY31" fmla="*/ 191932 h 606722"/>
              <a:gd name="connsiteX32" fmla="*/ 551201 w 552583"/>
              <a:gd name="connsiteY32" fmla="*/ 345246 h 606722"/>
              <a:gd name="connsiteX33" fmla="*/ 537942 w 552583"/>
              <a:gd name="connsiteY33" fmla="*/ 373775 h 606722"/>
              <a:gd name="connsiteX34" fmla="*/ 509289 w 552583"/>
              <a:gd name="connsiteY34" fmla="*/ 360532 h 606722"/>
              <a:gd name="connsiteX35" fmla="*/ 464974 w 552583"/>
              <a:gd name="connsiteY35" fmla="*/ 237704 h 606722"/>
              <a:gd name="connsiteX36" fmla="*/ 496653 w 552583"/>
              <a:gd name="connsiteY36" fmla="*/ 403638 h 606722"/>
              <a:gd name="connsiteX37" fmla="*/ 484551 w 552583"/>
              <a:gd name="connsiteY37" fmla="*/ 418391 h 606722"/>
              <a:gd name="connsiteX38" fmla="*/ 467466 w 552583"/>
              <a:gd name="connsiteY38" fmla="*/ 418391 h 606722"/>
              <a:gd name="connsiteX39" fmla="*/ 467466 w 552583"/>
              <a:gd name="connsiteY39" fmla="*/ 579970 h 606722"/>
              <a:gd name="connsiteX40" fmla="*/ 440681 w 552583"/>
              <a:gd name="connsiteY40" fmla="*/ 606722 h 606722"/>
              <a:gd name="connsiteX41" fmla="*/ 413986 w 552583"/>
              <a:gd name="connsiteY41" fmla="*/ 579970 h 606722"/>
              <a:gd name="connsiteX42" fmla="*/ 413986 w 552583"/>
              <a:gd name="connsiteY42" fmla="*/ 418391 h 606722"/>
              <a:gd name="connsiteX43" fmla="*/ 402418 w 552583"/>
              <a:gd name="connsiteY43" fmla="*/ 418391 h 606722"/>
              <a:gd name="connsiteX44" fmla="*/ 402418 w 552583"/>
              <a:gd name="connsiteY44" fmla="*/ 579970 h 606722"/>
              <a:gd name="connsiteX45" fmla="*/ 375634 w 552583"/>
              <a:gd name="connsiteY45" fmla="*/ 606722 h 606722"/>
              <a:gd name="connsiteX46" fmla="*/ 348849 w 552583"/>
              <a:gd name="connsiteY46" fmla="*/ 579970 h 606722"/>
              <a:gd name="connsiteX47" fmla="*/ 348849 w 552583"/>
              <a:gd name="connsiteY47" fmla="*/ 418391 h 606722"/>
              <a:gd name="connsiteX48" fmla="*/ 331853 w 552583"/>
              <a:gd name="connsiteY48" fmla="*/ 418391 h 606722"/>
              <a:gd name="connsiteX49" fmla="*/ 319662 w 552583"/>
              <a:gd name="connsiteY49" fmla="*/ 403638 h 606722"/>
              <a:gd name="connsiteX50" fmla="*/ 351341 w 552583"/>
              <a:gd name="connsiteY50" fmla="*/ 237704 h 606722"/>
              <a:gd name="connsiteX51" fmla="*/ 307026 w 552583"/>
              <a:gd name="connsiteY51" fmla="*/ 360532 h 606722"/>
              <a:gd name="connsiteX52" fmla="*/ 278462 w 552583"/>
              <a:gd name="connsiteY52" fmla="*/ 373775 h 606722"/>
              <a:gd name="connsiteX53" fmla="*/ 265114 w 552583"/>
              <a:gd name="connsiteY53" fmla="*/ 345246 h 606722"/>
              <a:gd name="connsiteX54" fmla="*/ 320196 w 552583"/>
              <a:gd name="connsiteY54" fmla="*/ 191577 h 606722"/>
              <a:gd name="connsiteX55" fmla="*/ 375011 w 552583"/>
              <a:gd name="connsiteY55" fmla="*/ 152915 h 606722"/>
              <a:gd name="connsiteX56" fmla="*/ 55018 w 552583"/>
              <a:gd name="connsiteY56" fmla="*/ 78116 h 606722"/>
              <a:gd name="connsiteX57" fmla="*/ 169978 w 552583"/>
              <a:gd name="connsiteY57" fmla="*/ 78116 h 606722"/>
              <a:gd name="connsiteX58" fmla="*/ 170067 w 552583"/>
              <a:gd name="connsiteY58" fmla="*/ 78116 h 606722"/>
              <a:gd name="connsiteX59" fmla="*/ 112543 w 552583"/>
              <a:gd name="connsiteY59" fmla="*/ 137956 h 606722"/>
              <a:gd name="connsiteX60" fmla="*/ 55018 w 552583"/>
              <a:gd name="connsiteY60" fmla="*/ 78116 h 606722"/>
              <a:gd name="connsiteX61" fmla="*/ 407955 w 552583"/>
              <a:gd name="connsiteY61" fmla="*/ 22652 h 606722"/>
              <a:gd name="connsiteX62" fmla="*/ 465093 w 552583"/>
              <a:gd name="connsiteY62" fmla="*/ 86540 h 606722"/>
              <a:gd name="connsiteX63" fmla="*/ 473282 w 552583"/>
              <a:gd name="connsiteY63" fmla="*/ 84319 h 606722"/>
              <a:gd name="connsiteX64" fmla="*/ 476842 w 552583"/>
              <a:gd name="connsiteY64" fmla="*/ 93293 h 606722"/>
              <a:gd name="connsiteX65" fmla="*/ 475952 w 552583"/>
              <a:gd name="connsiteY65" fmla="*/ 95426 h 606722"/>
              <a:gd name="connsiteX66" fmla="*/ 496600 w 552583"/>
              <a:gd name="connsiteY66" fmla="*/ 95070 h 606722"/>
              <a:gd name="connsiteX67" fmla="*/ 533090 w 552583"/>
              <a:gd name="connsiteY67" fmla="*/ 134967 h 606722"/>
              <a:gd name="connsiteX68" fmla="*/ 528729 w 552583"/>
              <a:gd name="connsiteY68" fmla="*/ 139943 h 606722"/>
              <a:gd name="connsiteX69" fmla="*/ 474795 w 552583"/>
              <a:gd name="connsiteY69" fmla="*/ 134700 h 606722"/>
              <a:gd name="connsiteX70" fmla="*/ 464470 w 552583"/>
              <a:gd name="connsiteY70" fmla="*/ 122349 h 606722"/>
              <a:gd name="connsiteX71" fmla="*/ 457172 w 552583"/>
              <a:gd name="connsiteY71" fmla="*/ 128747 h 606722"/>
              <a:gd name="connsiteX72" fmla="*/ 450942 w 552583"/>
              <a:gd name="connsiteY72" fmla="*/ 119328 h 606722"/>
              <a:gd name="connsiteX73" fmla="*/ 451743 w 552583"/>
              <a:gd name="connsiteY73" fmla="*/ 117284 h 606722"/>
              <a:gd name="connsiteX74" fmla="*/ 407955 w 552583"/>
              <a:gd name="connsiteY74" fmla="*/ 137544 h 606722"/>
              <a:gd name="connsiteX75" fmla="*/ 364078 w 552583"/>
              <a:gd name="connsiteY75" fmla="*/ 117284 h 606722"/>
              <a:gd name="connsiteX76" fmla="*/ 364968 w 552583"/>
              <a:gd name="connsiteY76" fmla="*/ 119328 h 606722"/>
              <a:gd name="connsiteX77" fmla="*/ 358649 w 552583"/>
              <a:gd name="connsiteY77" fmla="*/ 128747 h 606722"/>
              <a:gd name="connsiteX78" fmla="*/ 351351 w 552583"/>
              <a:gd name="connsiteY78" fmla="*/ 122349 h 606722"/>
              <a:gd name="connsiteX79" fmla="*/ 341115 w 552583"/>
              <a:gd name="connsiteY79" fmla="*/ 134700 h 606722"/>
              <a:gd name="connsiteX80" fmla="*/ 287092 w 552583"/>
              <a:gd name="connsiteY80" fmla="*/ 139943 h 606722"/>
              <a:gd name="connsiteX81" fmla="*/ 282731 w 552583"/>
              <a:gd name="connsiteY81" fmla="*/ 134967 h 606722"/>
              <a:gd name="connsiteX82" fmla="*/ 319310 w 552583"/>
              <a:gd name="connsiteY82" fmla="*/ 95070 h 606722"/>
              <a:gd name="connsiteX83" fmla="*/ 339869 w 552583"/>
              <a:gd name="connsiteY83" fmla="*/ 95426 h 606722"/>
              <a:gd name="connsiteX84" fmla="*/ 338979 w 552583"/>
              <a:gd name="connsiteY84" fmla="*/ 93293 h 606722"/>
              <a:gd name="connsiteX85" fmla="*/ 342628 w 552583"/>
              <a:gd name="connsiteY85" fmla="*/ 84319 h 606722"/>
              <a:gd name="connsiteX86" fmla="*/ 350728 w 552583"/>
              <a:gd name="connsiteY86" fmla="*/ 86540 h 606722"/>
              <a:gd name="connsiteX87" fmla="*/ 407955 w 552583"/>
              <a:gd name="connsiteY87" fmla="*/ 22652 h 606722"/>
              <a:gd name="connsiteX88" fmla="*/ 112958 w 552583"/>
              <a:gd name="connsiteY88" fmla="*/ 0 h 606722"/>
              <a:gd name="connsiteX89" fmla="*/ 121593 w 552583"/>
              <a:gd name="connsiteY89" fmla="*/ 7642 h 606722"/>
              <a:gd name="connsiteX90" fmla="*/ 166102 w 552583"/>
              <a:gd name="connsiteY90" fmla="*/ 43632 h 606722"/>
              <a:gd name="connsiteX91" fmla="*/ 203134 w 552583"/>
              <a:gd name="connsiteY91" fmla="*/ 43632 h 606722"/>
              <a:gd name="connsiteX92" fmla="*/ 213371 w 552583"/>
              <a:gd name="connsiteY92" fmla="*/ 53851 h 606722"/>
              <a:gd name="connsiteX93" fmla="*/ 203134 w 552583"/>
              <a:gd name="connsiteY93" fmla="*/ 64071 h 606722"/>
              <a:gd name="connsiteX94" fmla="*/ 54740 w 552583"/>
              <a:gd name="connsiteY94" fmla="*/ 64426 h 606722"/>
              <a:gd name="connsiteX95" fmla="*/ 104412 w 552583"/>
              <a:gd name="connsiteY95" fmla="*/ 7464 h 606722"/>
              <a:gd name="connsiteX96" fmla="*/ 112958 w 552583"/>
              <a:gd name="connsiteY9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52583" h="606722">
                <a:moveTo>
                  <a:pt x="53050" y="157784"/>
                </a:moveTo>
                <a:lnTo>
                  <a:pt x="171523" y="157784"/>
                </a:lnTo>
                <a:cubicBezTo>
                  <a:pt x="200184" y="157784"/>
                  <a:pt x="223594" y="181066"/>
                  <a:pt x="223772" y="209592"/>
                </a:cubicBezTo>
                <a:cubicBezTo>
                  <a:pt x="223772" y="215634"/>
                  <a:pt x="224573" y="365280"/>
                  <a:pt x="224573" y="371501"/>
                </a:cubicBezTo>
                <a:cubicBezTo>
                  <a:pt x="224662" y="383675"/>
                  <a:pt x="214782" y="393628"/>
                  <a:pt x="202587" y="393628"/>
                </a:cubicBezTo>
                <a:lnTo>
                  <a:pt x="202498" y="393628"/>
                </a:lnTo>
                <a:cubicBezTo>
                  <a:pt x="190393" y="393628"/>
                  <a:pt x="180513" y="383853"/>
                  <a:pt x="180424" y="371767"/>
                </a:cubicBezTo>
                <a:cubicBezTo>
                  <a:pt x="180335" y="354350"/>
                  <a:pt x="179623" y="209858"/>
                  <a:pt x="179623" y="209858"/>
                </a:cubicBezTo>
                <a:cubicBezTo>
                  <a:pt x="179623" y="209769"/>
                  <a:pt x="179623" y="209769"/>
                  <a:pt x="179623" y="209680"/>
                </a:cubicBezTo>
                <a:cubicBezTo>
                  <a:pt x="179623" y="207103"/>
                  <a:pt x="177576" y="205060"/>
                  <a:pt x="174994" y="205060"/>
                </a:cubicBezTo>
                <a:cubicBezTo>
                  <a:pt x="172502" y="205060"/>
                  <a:pt x="170366" y="207103"/>
                  <a:pt x="170366" y="209680"/>
                </a:cubicBezTo>
                <a:cubicBezTo>
                  <a:pt x="170366" y="443302"/>
                  <a:pt x="170900" y="217500"/>
                  <a:pt x="170900" y="580241"/>
                </a:cubicBezTo>
                <a:cubicBezTo>
                  <a:pt x="170900" y="594815"/>
                  <a:pt x="159061" y="606722"/>
                  <a:pt x="144375" y="606722"/>
                </a:cubicBezTo>
                <a:cubicBezTo>
                  <a:pt x="129777" y="606722"/>
                  <a:pt x="117939" y="594815"/>
                  <a:pt x="117939" y="580241"/>
                </a:cubicBezTo>
                <a:lnTo>
                  <a:pt x="117939" y="368924"/>
                </a:lnTo>
                <a:lnTo>
                  <a:pt x="106456" y="368924"/>
                </a:lnTo>
                <a:lnTo>
                  <a:pt x="106456" y="580241"/>
                </a:lnTo>
                <a:cubicBezTo>
                  <a:pt x="106456" y="594815"/>
                  <a:pt x="94618" y="606722"/>
                  <a:pt x="80020" y="606722"/>
                </a:cubicBezTo>
                <a:cubicBezTo>
                  <a:pt x="65334" y="606722"/>
                  <a:pt x="53495" y="594815"/>
                  <a:pt x="53495" y="580241"/>
                </a:cubicBezTo>
                <a:cubicBezTo>
                  <a:pt x="53495" y="580241"/>
                  <a:pt x="53495" y="264954"/>
                  <a:pt x="53495" y="209858"/>
                </a:cubicBezTo>
                <a:cubicBezTo>
                  <a:pt x="53495" y="207548"/>
                  <a:pt x="51626" y="205593"/>
                  <a:pt x="49223" y="205593"/>
                </a:cubicBezTo>
                <a:cubicBezTo>
                  <a:pt x="46908" y="205593"/>
                  <a:pt x="45039" y="207459"/>
                  <a:pt x="44950" y="209769"/>
                </a:cubicBezTo>
                <a:lnTo>
                  <a:pt x="44950" y="209858"/>
                </a:lnTo>
                <a:cubicBezTo>
                  <a:pt x="44950" y="215545"/>
                  <a:pt x="44149" y="365280"/>
                  <a:pt x="44149" y="371767"/>
                </a:cubicBezTo>
                <a:cubicBezTo>
                  <a:pt x="44060" y="383853"/>
                  <a:pt x="34180" y="393628"/>
                  <a:pt x="22075" y="393628"/>
                </a:cubicBezTo>
                <a:lnTo>
                  <a:pt x="21986" y="393628"/>
                </a:lnTo>
                <a:cubicBezTo>
                  <a:pt x="9791" y="393628"/>
                  <a:pt x="-89" y="383675"/>
                  <a:pt x="0" y="371501"/>
                </a:cubicBezTo>
                <a:cubicBezTo>
                  <a:pt x="89" y="365280"/>
                  <a:pt x="801" y="215634"/>
                  <a:pt x="801" y="209592"/>
                </a:cubicBezTo>
                <a:cubicBezTo>
                  <a:pt x="979" y="181066"/>
                  <a:pt x="24389" y="157784"/>
                  <a:pt x="53050" y="157784"/>
                </a:cubicBezTo>
                <a:close/>
                <a:moveTo>
                  <a:pt x="375011" y="152915"/>
                </a:moveTo>
                <a:cubicBezTo>
                  <a:pt x="397346" y="152915"/>
                  <a:pt x="419770" y="152915"/>
                  <a:pt x="442372" y="152915"/>
                </a:cubicBezTo>
                <a:cubicBezTo>
                  <a:pt x="467110" y="152915"/>
                  <a:pt x="489178" y="168558"/>
                  <a:pt x="497276" y="191932"/>
                </a:cubicBezTo>
                <a:cubicBezTo>
                  <a:pt x="515429" y="244103"/>
                  <a:pt x="541679" y="319204"/>
                  <a:pt x="551201" y="345246"/>
                </a:cubicBezTo>
                <a:cubicBezTo>
                  <a:pt x="555472" y="356800"/>
                  <a:pt x="549510" y="369598"/>
                  <a:pt x="537942" y="373775"/>
                </a:cubicBezTo>
                <a:cubicBezTo>
                  <a:pt x="526374" y="378041"/>
                  <a:pt x="513560" y="372086"/>
                  <a:pt x="509289" y="360532"/>
                </a:cubicBezTo>
                <a:cubicBezTo>
                  <a:pt x="509022" y="359732"/>
                  <a:pt x="482860" y="288186"/>
                  <a:pt x="464974" y="237704"/>
                </a:cubicBezTo>
                <a:cubicBezTo>
                  <a:pt x="466131" y="247303"/>
                  <a:pt x="470402" y="268189"/>
                  <a:pt x="496653" y="403638"/>
                </a:cubicBezTo>
                <a:cubicBezTo>
                  <a:pt x="498166" y="411281"/>
                  <a:pt x="492293" y="418391"/>
                  <a:pt x="484551" y="418391"/>
                </a:cubicBezTo>
                <a:lnTo>
                  <a:pt x="467466" y="418391"/>
                </a:lnTo>
                <a:lnTo>
                  <a:pt x="467466" y="579970"/>
                </a:lnTo>
                <a:cubicBezTo>
                  <a:pt x="467466" y="594724"/>
                  <a:pt x="455542" y="606722"/>
                  <a:pt x="440681" y="606722"/>
                </a:cubicBezTo>
                <a:cubicBezTo>
                  <a:pt x="425910" y="606722"/>
                  <a:pt x="413986" y="594724"/>
                  <a:pt x="413986" y="579970"/>
                </a:cubicBezTo>
                <a:lnTo>
                  <a:pt x="413986" y="418391"/>
                </a:lnTo>
                <a:lnTo>
                  <a:pt x="402418" y="418391"/>
                </a:lnTo>
                <a:lnTo>
                  <a:pt x="402418" y="579970"/>
                </a:lnTo>
                <a:cubicBezTo>
                  <a:pt x="402418" y="594724"/>
                  <a:pt x="390405" y="606722"/>
                  <a:pt x="375634" y="606722"/>
                </a:cubicBezTo>
                <a:cubicBezTo>
                  <a:pt x="360862" y="606722"/>
                  <a:pt x="348849" y="594724"/>
                  <a:pt x="348849" y="579970"/>
                </a:cubicBezTo>
                <a:lnTo>
                  <a:pt x="348849" y="418391"/>
                </a:lnTo>
                <a:lnTo>
                  <a:pt x="331853" y="418391"/>
                </a:lnTo>
                <a:cubicBezTo>
                  <a:pt x="324111" y="418391"/>
                  <a:pt x="318238" y="411281"/>
                  <a:pt x="319662" y="403638"/>
                </a:cubicBezTo>
                <a:cubicBezTo>
                  <a:pt x="328472" y="358222"/>
                  <a:pt x="344311" y="277166"/>
                  <a:pt x="351341" y="237704"/>
                </a:cubicBezTo>
                <a:cubicBezTo>
                  <a:pt x="341285" y="265789"/>
                  <a:pt x="317615" y="331558"/>
                  <a:pt x="307026" y="360532"/>
                </a:cubicBezTo>
                <a:cubicBezTo>
                  <a:pt x="302844" y="372086"/>
                  <a:pt x="290030" y="378041"/>
                  <a:pt x="278462" y="373775"/>
                </a:cubicBezTo>
                <a:cubicBezTo>
                  <a:pt x="266894" y="369598"/>
                  <a:pt x="260932" y="356800"/>
                  <a:pt x="265114" y="345246"/>
                </a:cubicBezTo>
                <a:cubicBezTo>
                  <a:pt x="273034" y="323648"/>
                  <a:pt x="297594" y="255035"/>
                  <a:pt x="320196" y="191577"/>
                </a:cubicBezTo>
                <a:cubicBezTo>
                  <a:pt x="328472" y="168380"/>
                  <a:pt x="350362" y="152915"/>
                  <a:pt x="375011" y="152915"/>
                </a:cubicBezTo>
                <a:close/>
                <a:moveTo>
                  <a:pt x="55018" y="78116"/>
                </a:moveTo>
                <a:lnTo>
                  <a:pt x="169978" y="78116"/>
                </a:lnTo>
                <a:lnTo>
                  <a:pt x="170067" y="78116"/>
                </a:lnTo>
                <a:cubicBezTo>
                  <a:pt x="171314" y="111015"/>
                  <a:pt x="145045" y="137956"/>
                  <a:pt x="112543" y="137956"/>
                </a:cubicBezTo>
                <a:cubicBezTo>
                  <a:pt x="80040" y="137956"/>
                  <a:pt x="53682" y="111015"/>
                  <a:pt x="55018" y="78116"/>
                </a:cubicBezTo>
                <a:close/>
                <a:moveTo>
                  <a:pt x="407955" y="22652"/>
                </a:moveTo>
                <a:cubicBezTo>
                  <a:pt x="442042" y="22652"/>
                  <a:pt x="468920" y="52153"/>
                  <a:pt x="465093" y="86540"/>
                </a:cubicBezTo>
                <a:cubicBezTo>
                  <a:pt x="466962" y="84052"/>
                  <a:pt x="470255" y="83075"/>
                  <a:pt x="473282" y="84319"/>
                </a:cubicBezTo>
                <a:cubicBezTo>
                  <a:pt x="476753" y="85829"/>
                  <a:pt x="478355" y="89828"/>
                  <a:pt x="476842" y="93293"/>
                </a:cubicBezTo>
                <a:lnTo>
                  <a:pt x="475952" y="95426"/>
                </a:lnTo>
                <a:cubicBezTo>
                  <a:pt x="482449" y="91161"/>
                  <a:pt x="489747" y="91694"/>
                  <a:pt x="496600" y="95070"/>
                </a:cubicBezTo>
                <a:cubicBezTo>
                  <a:pt x="505589" y="99513"/>
                  <a:pt x="520452" y="108932"/>
                  <a:pt x="533090" y="134967"/>
                </a:cubicBezTo>
                <a:cubicBezTo>
                  <a:pt x="534514" y="137810"/>
                  <a:pt x="531755" y="140920"/>
                  <a:pt x="528729" y="139943"/>
                </a:cubicBezTo>
                <a:cubicBezTo>
                  <a:pt x="506301" y="132568"/>
                  <a:pt x="483606" y="139143"/>
                  <a:pt x="474795" y="134700"/>
                </a:cubicBezTo>
                <a:cubicBezTo>
                  <a:pt x="469899" y="132212"/>
                  <a:pt x="466072" y="127947"/>
                  <a:pt x="464470" y="122349"/>
                </a:cubicBezTo>
                <a:cubicBezTo>
                  <a:pt x="463669" y="124304"/>
                  <a:pt x="462334" y="128747"/>
                  <a:pt x="457172" y="128747"/>
                </a:cubicBezTo>
                <a:cubicBezTo>
                  <a:pt x="452366" y="128747"/>
                  <a:pt x="448984" y="123771"/>
                  <a:pt x="450942" y="119328"/>
                </a:cubicBezTo>
                <a:lnTo>
                  <a:pt x="451743" y="117284"/>
                </a:lnTo>
                <a:cubicBezTo>
                  <a:pt x="441241" y="129724"/>
                  <a:pt x="425488" y="137544"/>
                  <a:pt x="407955" y="137544"/>
                </a:cubicBezTo>
                <a:cubicBezTo>
                  <a:pt x="390333" y="137544"/>
                  <a:pt x="374669" y="129724"/>
                  <a:pt x="364078" y="117284"/>
                </a:cubicBezTo>
                <a:lnTo>
                  <a:pt x="364968" y="119328"/>
                </a:lnTo>
                <a:cubicBezTo>
                  <a:pt x="366837" y="123771"/>
                  <a:pt x="363544" y="128747"/>
                  <a:pt x="358649" y="128747"/>
                </a:cubicBezTo>
                <a:cubicBezTo>
                  <a:pt x="353576" y="128747"/>
                  <a:pt x="352241" y="124304"/>
                  <a:pt x="351351" y="122349"/>
                </a:cubicBezTo>
                <a:cubicBezTo>
                  <a:pt x="349749" y="127947"/>
                  <a:pt x="346011" y="132301"/>
                  <a:pt x="341115" y="134700"/>
                </a:cubicBezTo>
                <a:cubicBezTo>
                  <a:pt x="332215" y="139143"/>
                  <a:pt x="309520" y="132568"/>
                  <a:pt x="287092" y="139943"/>
                </a:cubicBezTo>
                <a:cubicBezTo>
                  <a:pt x="284066" y="140920"/>
                  <a:pt x="281396" y="137810"/>
                  <a:pt x="282731" y="134967"/>
                </a:cubicBezTo>
                <a:cubicBezTo>
                  <a:pt x="295458" y="108932"/>
                  <a:pt x="310321" y="99513"/>
                  <a:pt x="319310" y="95070"/>
                </a:cubicBezTo>
                <a:cubicBezTo>
                  <a:pt x="326163" y="91694"/>
                  <a:pt x="333461" y="91161"/>
                  <a:pt x="339869" y="95426"/>
                </a:cubicBezTo>
                <a:lnTo>
                  <a:pt x="338979" y="93293"/>
                </a:lnTo>
                <a:cubicBezTo>
                  <a:pt x="337555" y="89828"/>
                  <a:pt x="339157" y="85829"/>
                  <a:pt x="342628" y="84319"/>
                </a:cubicBezTo>
                <a:cubicBezTo>
                  <a:pt x="345566" y="83075"/>
                  <a:pt x="348948" y="84052"/>
                  <a:pt x="350728" y="86540"/>
                </a:cubicBezTo>
                <a:cubicBezTo>
                  <a:pt x="346901" y="52241"/>
                  <a:pt x="373779" y="22652"/>
                  <a:pt x="407955" y="22652"/>
                </a:cubicBezTo>
                <a:close/>
                <a:moveTo>
                  <a:pt x="112958" y="0"/>
                </a:moveTo>
                <a:cubicBezTo>
                  <a:pt x="117409" y="0"/>
                  <a:pt x="121148" y="3377"/>
                  <a:pt x="121593" y="7642"/>
                </a:cubicBezTo>
                <a:cubicBezTo>
                  <a:pt x="141978" y="10930"/>
                  <a:pt x="158803" y="24971"/>
                  <a:pt x="166102" y="43632"/>
                </a:cubicBezTo>
                <a:lnTo>
                  <a:pt x="203134" y="43632"/>
                </a:lnTo>
                <a:cubicBezTo>
                  <a:pt x="208831" y="43632"/>
                  <a:pt x="213371" y="48253"/>
                  <a:pt x="213371" y="53851"/>
                </a:cubicBezTo>
                <a:cubicBezTo>
                  <a:pt x="213371" y="59539"/>
                  <a:pt x="208831" y="64071"/>
                  <a:pt x="203134" y="64071"/>
                </a:cubicBezTo>
                <a:cubicBezTo>
                  <a:pt x="186131" y="64071"/>
                  <a:pt x="54740" y="64426"/>
                  <a:pt x="54740" y="64426"/>
                </a:cubicBezTo>
                <a:cubicBezTo>
                  <a:pt x="54740" y="35368"/>
                  <a:pt x="76371" y="11374"/>
                  <a:pt x="104412" y="7464"/>
                </a:cubicBezTo>
                <a:cubicBezTo>
                  <a:pt x="104946" y="3288"/>
                  <a:pt x="108596" y="0"/>
                  <a:pt x="112958" y="0"/>
                </a:cubicBezTo>
                <a:close/>
              </a:path>
            </a:pathLst>
          </a:custGeom>
          <a:solidFill>
            <a:schemeClr val="bg1">
              <a:lumMod val="95000"/>
            </a:schemeClr>
          </a:solidFill>
          <a:ln>
            <a:noFill/>
          </a:ln>
        </p:spPr>
      </p:sp>
      <p:sp>
        <p:nvSpPr>
          <p:cNvPr id="77832" name="矩形 1"/>
          <p:cNvSpPr>
            <a:spLocks noChangeArrowheads="1"/>
          </p:cNvSpPr>
          <p:nvPr/>
        </p:nvSpPr>
        <p:spPr bwMode="auto">
          <a:xfrm>
            <a:off x="2532063" y="1766888"/>
            <a:ext cx="7910512" cy="952500"/>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孕妇佩戴防护口罩，应注意结合自身条件，选择</a:t>
            </a:r>
            <a:r>
              <a:rPr lang="zh-CN" altLang="en-US" sz="3200">
                <a:solidFill>
                  <a:srgbClr val="FF0000"/>
                </a:solidFill>
                <a:latin typeface="微软雅黑" pitchFamily="34" charset="-122"/>
                <a:ea typeface="阿里巴巴普惠体"/>
                <a:cs typeface="阿里巴巴普惠体"/>
              </a:rPr>
              <a:t>舒适性</a:t>
            </a:r>
            <a:r>
              <a:rPr lang="zh-CN" altLang="en-US" sz="2400">
                <a:solidFill>
                  <a:srgbClr val="000000"/>
                </a:solidFill>
                <a:latin typeface="微软雅黑" pitchFamily="34" charset="-122"/>
                <a:ea typeface="阿里巴巴普惠体"/>
                <a:cs typeface="阿里巴巴普惠体"/>
              </a:rPr>
              <a:t>较好的产品</a:t>
            </a:r>
          </a:p>
        </p:txBody>
      </p:sp>
      <p:sp>
        <p:nvSpPr>
          <p:cNvPr id="77833" name="矩形 9"/>
          <p:cNvSpPr>
            <a:spLocks noChangeArrowheads="1"/>
          </p:cNvSpPr>
          <p:nvPr/>
        </p:nvSpPr>
        <p:spPr bwMode="auto">
          <a:xfrm>
            <a:off x="2532063" y="3182938"/>
            <a:ext cx="8278812" cy="952500"/>
          </a:xfrm>
          <a:prstGeom prst="rect">
            <a:avLst/>
          </a:prstGeom>
          <a:noFill/>
          <a:ln w="9525">
            <a:noFill/>
            <a:miter lim="800000"/>
            <a:headEnd/>
            <a:tailEnd/>
          </a:ln>
        </p:spPr>
        <p:txBody>
          <a:bodyPr>
            <a:spAutoFit/>
          </a:bodyPr>
          <a:lstStyle/>
          <a:p>
            <a:r>
              <a:rPr lang="zh-CN" altLang="zh-CN" sz="2400">
                <a:solidFill>
                  <a:srgbClr val="000000"/>
                </a:solidFill>
                <a:latin typeface="微软雅黑" pitchFamily="34" charset="-122"/>
                <a:ea typeface="阿里巴巴普惠体"/>
                <a:cs typeface="阿里巴巴普惠体"/>
              </a:rPr>
              <a:t>老年人及</a:t>
            </a:r>
            <a:r>
              <a:rPr lang="zh-CN" altLang="zh-CN" sz="3200">
                <a:solidFill>
                  <a:srgbClr val="FF0000"/>
                </a:solidFill>
                <a:latin typeface="微软雅黑" pitchFamily="34" charset="-122"/>
                <a:ea typeface="阿里巴巴普惠体"/>
                <a:cs typeface="阿里巴巴普惠体"/>
              </a:rPr>
              <a:t>有心肺疾病慢性病的患者</a:t>
            </a:r>
            <a:r>
              <a:rPr lang="zh-CN" altLang="zh-CN" sz="2400">
                <a:solidFill>
                  <a:srgbClr val="000000"/>
                </a:solidFill>
                <a:latin typeface="微软雅黑" pitchFamily="34" charset="-122"/>
                <a:ea typeface="阿里巴巴普惠体"/>
                <a:cs typeface="阿里巴巴普惠体"/>
              </a:rPr>
              <a:t>佩戴后会造成不适感，甚至加重原有病情，应寻求医生的专业指导</a:t>
            </a:r>
            <a:endParaRPr lang="zh-CN" altLang="en-US" sz="2400">
              <a:solidFill>
                <a:srgbClr val="000000"/>
              </a:solidFill>
              <a:latin typeface="微软雅黑" pitchFamily="34" charset="-122"/>
              <a:ea typeface="阿里巴巴普惠体"/>
              <a:cs typeface="阿里巴巴普惠体"/>
            </a:endParaRPr>
          </a:p>
        </p:txBody>
      </p:sp>
      <p:sp>
        <p:nvSpPr>
          <p:cNvPr id="77834" name="矩形 10"/>
          <p:cNvSpPr>
            <a:spLocks noChangeArrowheads="1"/>
          </p:cNvSpPr>
          <p:nvPr/>
        </p:nvSpPr>
        <p:spPr bwMode="auto">
          <a:xfrm>
            <a:off x="2532063" y="4864100"/>
            <a:ext cx="7802562" cy="584200"/>
          </a:xfrm>
          <a:prstGeom prst="rect">
            <a:avLst/>
          </a:prstGeom>
          <a:noFill/>
          <a:ln w="9525">
            <a:noFill/>
            <a:miter lim="800000"/>
            <a:headEnd/>
            <a:tailEnd/>
          </a:ln>
        </p:spPr>
        <p:txBody>
          <a:bodyPr wrap="none">
            <a:spAutoFit/>
          </a:bodyPr>
          <a:lstStyle/>
          <a:p>
            <a:r>
              <a:rPr lang="zh-CN" altLang="zh-CN" sz="2400">
                <a:solidFill>
                  <a:srgbClr val="000000"/>
                </a:solidFill>
                <a:latin typeface="微软雅黑" pitchFamily="34" charset="-122"/>
                <a:ea typeface="阿里巴巴普惠体"/>
                <a:cs typeface="阿里巴巴普惠体"/>
              </a:rPr>
              <a:t>儿童处在生长发育阶段，脸型小，选择</a:t>
            </a:r>
            <a:r>
              <a:rPr lang="zh-CN" altLang="zh-CN" sz="3200">
                <a:solidFill>
                  <a:srgbClr val="FF0000"/>
                </a:solidFill>
                <a:latin typeface="微软雅黑" pitchFamily="34" charset="-122"/>
                <a:ea typeface="阿里巴巴普惠体"/>
                <a:cs typeface="阿里巴巴普惠体"/>
              </a:rPr>
              <a:t>儿童防护口罩</a:t>
            </a:r>
          </a:p>
        </p:txBody>
      </p:sp>
    </p:spTree>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标题 2"/>
          <p:cNvSpPr>
            <a:spLocks noGrp="1"/>
          </p:cNvSpPr>
          <p:nvPr>
            <p:ph type="title" idx="4294967295"/>
          </p:nvPr>
        </p:nvSpPr>
        <p:spPr>
          <a:xfrm>
            <a:off x="838200" y="557213"/>
            <a:ext cx="10515600" cy="989012"/>
          </a:xfrm>
        </p:spPr>
        <p:txBody>
          <a:bodyPr/>
          <a:lstStyle/>
          <a:p>
            <a:pPr algn="ctr" eaLnBrk="1" hangingPunct="1"/>
            <a:r>
              <a:rPr lang="zh-CN" altLang="en-US" smtClean="0"/>
              <a:t>霍尼韦尔儿童口罩 H950V-G10</a:t>
            </a:r>
          </a:p>
        </p:txBody>
      </p:sp>
      <p:pic>
        <p:nvPicPr>
          <p:cNvPr id="78850" name="图片 3"/>
          <p:cNvPicPr>
            <a:picLocks noChangeAspect="1"/>
          </p:cNvPicPr>
          <p:nvPr/>
        </p:nvPicPr>
        <p:blipFill>
          <a:blip r:embed="rId2"/>
          <a:srcRect/>
          <a:stretch>
            <a:fillRect/>
          </a:stretch>
        </p:blipFill>
        <p:spPr bwMode="auto">
          <a:xfrm>
            <a:off x="3324225" y="1687513"/>
            <a:ext cx="5092700" cy="4556125"/>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normAutofit lnSpcReduction="20000"/>
          </a:bodyPr>
          <a:lstStyle/>
          <a:p>
            <a:pPr eaLnBrk="1" fontAlgn="auto" hangingPunct="1">
              <a:spcAft>
                <a:spcPts val="0"/>
              </a:spcAft>
              <a:buFont typeface="Arial" panose="020B0604020202020204" pitchFamily="34" charset="0"/>
              <a:buChar char="•"/>
              <a:defRPr/>
            </a:pPr>
            <a:r>
              <a:rPr lang="zh-CN" altLang="en-US"/>
              <a:t>先将双手</a:t>
            </a:r>
            <a:r>
              <a:rPr lang="zh-CN" altLang="en-US" u="sng"/>
              <a:t>按压口罩侧边</a:t>
            </a:r>
            <a:r>
              <a:rPr lang="zh-CN" altLang="en-US"/>
              <a:t>。</a:t>
            </a:r>
            <a:r>
              <a:rPr lang="zh-CN" altLang="en-US" u="sng"/>
              <a:t>用力吸气</a:t>
            </a:r>
            <a:r>
              <a:rPr lang="zh-CN" altLang="en-US"/>
              <a:t>，口罩内部应该能感觉到轻微塌陷；</a:t>
            </a:r>
            <a:r>
              <a:rPr lang="zh-CN" altLang="en-US" u="sng"/>
              <a:t>用力呼气</a:t>
            </a:r>
            <a:r>
              <a:rPr lang="zh-CN" altLang="en-US"/>
              <a:t>，口罩内部应能感受到轻微膨胀。</a:t>
            </a:r>
          </a:p>
          <a:p>
            <a:pPr eaLnBrk="1" fontAlgn="auto" hangingPunct="1">
              <a:spcAft>
                <a:spcPts val="0"/>
              </a:spcAft>
              <a:buFont typeface="Arial" panose="020B0604020202020204" pitchFamily="34" charset="0"/>
              <a:buChar char="•"/>
              <a:defRPr/>
            </a:pPr>
            <a:r>
              <a:rPr lang="zh-CN" altLang="en-US"/>
              <a:t>若发现口罩周围与面部贴合部位有气流漏出，请调节位置、鼻夹和系带，直至不漏气为止。</a:t>
            </a:r>
          </a:p>
          <a:p>
            <a:pPr eaLnBrk="1" fontAlgn="auto" hangingPunct="1">
              <a:spcAft>
                <a:spcPts val="0"/>
              </a:spcAft>
              <a:buFont typeface="Arial" panose="020B0604020202020204" pitchFamily="34" charset="0"/>
              <a:buChar char="•"/>
              <a:defRPr/>
            </a:pPr>
            <a:r>
              <a:rPr lang="zh-CN" altLang="en-US" b="1" u="sng">
                <a:solidFill>
                  <a:srgbClr val="FF0000"/>
                </a:solidFill>
              </a:rPr>
              <a:t>每次佩戴都必须做气密性检查。</a:t>
            </a:r>
          </a:p>
        </p:txBody>
      </p:sp>
      <p:sp>
        <p:nvSpPr>
          <p:cNvPr id="3" name="标题 2"/>
          <p:cNvSpPr>
            <a:spLocks noGrp="1"/>
          </p:cNvSpPr>
          <p:nvPr>
            <p:ph type="title" idx="4294967295"/>
          </p:nvPr>
        </p:nvSpPr>
        <p:spPr>
          <a:xfrm>
            <a:off x="838200" y="557213"/>
            <a:ext cx="10515600" cy="989012"/>
          </a:xfrm>
        </p:spPr>
        <p:txBody>
          <a:bodyPr/>
          <a:lstStyle/>
          <a:p>
            <a:pPr eaLnBrk="1" fontAlgn="auto" hangingPunct="1">
              <a:spcAft>
                <a:spcPts val="0"/>
              </a:spcAft>
              <a:defRPr/>
            </a:pPr>
            <a:r>
              <a:rPr lang="zh-CN" altLang="en-US">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如何检测口罩气密性？</a:t>
            </a:r>
          </a:p>
        </p:txBody>
      </p:sp>
      <p:graphicFrame>
        <p:nvGraphicFramePr>
          <p:cNvPr id="75777" name="图片 2" descr="image10"/>
          <p:cNvGraphicFramePr>
            <a:graphicFrameLocks/>
          </p:cNvGraphicFramePr>
          <p:nvPr>
            <p:custDataLst>
              <p:tags r:id="rId2"/>
            </p:custDataLst>
          </p:nvPr>
        </p:nvGraphicFramePr>
        <p:xfrm>
          <a:off x="6372225" y="557213"/>
          <a:ext cx="828675" cy="966787"/>
        </p:xfrm>
        <a:graphic>
          <a:graphicData uri="http://schemas.openxmlformats.org/presentationml/2006/ole">
            <p:oleObj spid="_x0000_s75777" r:id="rId4" imgW="1533739" imgH="2333333" progId="PBrush">
              <p:embed/>
            </p:oleObj>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文本占位符 6"/>
          <p:cNvSpPr>
            <a:spLocks noGrp="1"/>
          </p:cNvSpPr>
          <p:nvPr>
            <p:ph type="body" idx="1"/>
          </p:nvPr>
        </p:nvSpPr>
        <p:spPr>
          <a:xfrm>
            <a:off x="5389563" y="1752600"/>
            <a:ext cx="5964237" cy="4319588"/>
          </a:xfrm>
        </p:spPr>
        <p:txBody>
          <a:bodyPr/>
          <a:lstStyle/>
          <a:p>
            <a:pPr marL="0" indent="0" eaLnBrk="1" hangingPunct="1">
              <a:lnSpc>
                <a:spcPct val="200000"/>
              </a:lnSpc>
              <a:buFont typeface="Arial" charset="0"/>
              <a:buNone/>
            </a:pPr>
            <a:r>
              <a:rPr lang="zh-CN" altLang="en-US" sz="2800" smtClean="0"/>
              <a:t>预防措施四：保持良好的</a:t>
            </a:r>
          </a:p>
          <a:p>
            <a:pPr marL="0" indent="0" eaLnBrk="1" hangingPunct="1">
              <a:lnSpc>
                <a:spcPct val="200000"/>
              </a:lnSpc>
              <a:buFont typeface="Arial" charset="0"/>
              <a:buNone/>
            </a:pPr>
            <a:r>
              <a:rPr lang="zh-CN" altLang="en-US" sz="2800" smtClean="0"/>
              <a:t>    </a:t>
            </a:r>
            <a:r>
              <a:rPr lang="zh-CN" altLang="en-US" sz="4400" smtClean="0"/>
              <a:t>居家卫生和健康习惯</a:t>
            </a:r>
          </a:p>
        </p:txBody>
      </p:sp>
      <p:sp>
        <p:nvSpPr>
          <p:cNvPr id="81922" name="标题 2"/>
          <p:cNvSpPr>
            <a:spLocks noGrp="1"/>
          </p:cNvSpPr>
          <p:nvPr>
            <p:ph type="title"/>
          </p:nvPr>
        </p:nvSpPr>
        <p:spPr>
          <a:xfrm>
            <a:off x="838200" y="557213"/>
            <a:ext cx="10515600" cy="989012"/>
          </a:xfrm>
        </p:spPr>
        <p:txBody>
          <a:bodyPr/>
          <a:lstStyle/>
          <a:p>
            <a:pPr fontAlgn="base"/>
            <a:r>
              <a:rPr smtClean="0"/>
              <a:t>如何正确有效预防新型冠状病毒感染？</a:t>
            </a:r>
          </a:p>
        </p:txBody>
      </p:sp>
      <p:pic>
        <p:nvPicPr>
          <p:cNvPr id="81923" name="图片 1"/>
          <p:cNvPicPr>
            <a:picLocks noChangeAspect="1"/>
          </p:cNvPicPr>
          <p:nvPr/>
        </p:nvPicPr>
        <p:blipFill>
          <a:blip r:embed="rId2"/>
          <a:srcRect/>
          <a:stretch>
            <a:fillRect/>
          </a:stretch>
        </p:blipFill>
        <p:spPr bwMode="auto">
          <a:xfrm>
            <a:off x="1104900" y="2151063"/>
            <a:ext cx="3981450" cy="2555875"/>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矩形 1"/>
          <p:cNvSpPr>
            <a:spLocks noChangeArrowheads="1"/>
          </p:cNvSpPr>
          <p:nvPr/>
        </p:nvSpPr>
        <p:spPr bwMode="auto">
          <a:xfrm>
            <a:off x="1765300" y="2179638"/>
            <a:ext cx="8275638" cy="460375"/>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增强卫生健康意识，适量运动，保障睡眠，不熬夜；</a:t>
            </a:r>
          </a:p>
        </p:txBody>
      </p:sp>
      <p:sp>
        <p:nvSpPr>
          <p:cNvPr id="82946" name="矩形 2"/>
          <p:cNvSpPr>
            <a:spLocks noChangeArrowheads="1"/>
          </p:cNvSpPr>
          <p:nvPr/>
        </p:nvSpPr>
        <p:spPr bwMode="auto">
          <a:xfrm>
            <a:off x="1765300" y="3378200"/>
            <a:ext cx="8802688" cy="830263"/>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保持良好的个人卫生习惯，</a:t>
            </a:r>
            <a:r>
              <a:rPr lang="zh-CN" altLang="en-US" sz="2400">
                <a:solidFill>
                  <a:srgbClr val="FF0000"/>
                </a:solidFill>
                <a:latin typeface="微软雅黑" pitchFamily="34" charset="-122"/>
                <a:ea typeface="阿里巴巴普惠体"/>
                <a:cs typeface="阿里巴巴普惠体"/>
              </a:rPr>
              <a:t>咳嗽或打喷嚏时用纸巾或肘部掩住口鼻</a:t>
            </a:r>
            <a:r>
              <a:rPr lang="zh-CN" altLang="en-US" sz="2400">
                <a:solidFill>
                  <a:srgbClr val="000000"/>
                </a:solidFill>
                <a:latin typeface="微软雅黑" pitchFamily="34" charset="-122"/>
                <a:ea typeface="阿里巴巴普惠体"/>
                <a:cs typeface="阿里巴巴普惠体"/>
              </a:rPr>
              <a:t>，经常清洁双手，不用脏手触摸眼、鼻、口。</a:t>
            </a:r>
          </a:p>
        </p:txBody>
      </p:sp>
      <p:sp>
        <p:nvSpPr>
          <p:cNvPr id="82947" name="矩形 3"/>
          <p:cNvSpPr>
            <a:spLocks noChangeArrowheads="1"/>
          </p:cNvSpPr>
          <p:nvPr/>
        </p:nvSpPr>
        <p:spPr bwMode="auto">
          <a:xfrm>
            <a:off x="1765300" y="4635500"/>
            <a:ext cx="8804275" cy="460375"/>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家庭成员不共用毛巾，保持家具、餐具清洁，勤晒衣被。</a:t>
            </a:r>
          </a:p>
        </p:txBody>
      </p:sp>
      <p:sp>
        <p:nvSpPr>
          <p:cNvPr id="6" name="矩形 5"/>
          <p:cNvSpPr/>
          <p:nvPr/>
        </p:nvSpPr>
        <p:spPr>
          <a:xfrm>
            <a:off x="1135063" y="1620838"/>
            <a:ext cx="10056812" cy="4210050"/>
          </a:xfrm>
          <a:prstGeom prst="rect">
            <a:avLst/>
          </a:prstGeom>
          <a:noFill/>
          <a:ln w="38100" cap="flat" cmpd="sng" algn="ctr">
            <a:solidFill>
              <a:schemeClr val="tx1">
                <a:lumMod val="85000"/>
                <a:lumOff val="15000"/>
              </a:schemeClr>
            </a:solidFill>
            <a:prstDash val="sysDot"/>
            <a:miter lim="800000"/>
          </a:ln>
          <a:effectLst/>
        </p:spPr>
        <p:txBody>
          <a:bodyPr anchor="ctr"/>
          <a:lstStyle/>
          <a:p>
            <a:pPr algn="ctr">
              <a:defRPr/>
            </a:pPr>
            <a:endParaRPr lang="zh-CN" altLang="en-US">
              <a:solidFill>
                <a:srgbClr val="262626"/>
              </a:solidFill>
              <a:latin typeface="微软雅黑" pitchFamily="34" charset="-122"/>
              <a:ea typeface="阿里巴巴普惠体 Medium"/>
              <a:cs typeface="阿里巴巴普惠体 Medium"/>
            </a:endParaRPr>
          </a:p>
        </p:txBody>
      </p:sp>
      <p:sp>
        <p:nvSpPr>
          <p:cNvPr id="10" name="矩形 9"/>
          <p:cNvSpPr/>
          <p:nvPr/>
        </p:nvSpPr>
        <p:spPr>
          <a:xfrm>
            <a:off x="895350" y="2265363"/>
            <a:ext cx="479425" cy="569912"/>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1</a:t>
            </a:r>
          </a:p>
        </p:txBody>
      </p:sp>
      <p:sp>
        <p:nvSpPr>
          <p:cNvPr id="13" name="矩形 12"/>
          <p:cNvSpPr/>
          <p:nvPr/>
        </p:nvSpPr>
        <p:spPr>
          <a:xfrm>
            <a:off x="895350" y="4737100"/>
            <a:ext cx="479425" cy="569913"/>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3</a:t>
            </a:r>
            <a:endParaRPr lang="zh-CN" altLang="en-US" sz="4400">
              <a:solidFill>
                <a:srgbClr val="262626"/>
              </a:solidFill>
              <a:latin typeface="微软雅黑" pitchFamily="34" charset="-122"/>
              <a:ea typeface="阿里巴巴普惠体 Medium"/>
              <a:cs typeface="阿里巴巴普惠体 Medium"/>
            </a:endParaRPr>
          </a:p>
        </p:txBody>
      </p:sp>
      <p:sp>
        <p:nvSpPr>
          <p:cNvPr id="14" name="矩形 13"/>
          <p:cNvSpPr/>
          <p:nvPr/>
        </p:nvSpPr>
        <p:spPr>
          <a:xfrm>
            <a:off x="895350" y="3479800"/>
            <a:ext cx="479425" cy="569913"/>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2</a:t>
            </a:r>
            <a:endParaRPr lang="zh-CN" altLang="en-US" sz="4400">
              <a:solidFill>
                <a:srgbClr val="262626"/>
              </a:solidFill>
              <a:latin typeface="微软雅黑" pitchFamily="34" charset="-122"/>
              <a:ea typeface="阿里巴巴普惠体 Medium"/>
              <a:cs typeface="阿里巴巴普惠体 Medium"/>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图片 2"/>
          <p:cNvPicPr>
            <a:picLocks noChangeAspect="1"/>
          </p:cNvPicPr>
          <p:nvPr/>
        </p:nvPicPr>
        <p:blipFill>
          <a:blip r:embed="rId2"/>
          <a:srcRect l="13994" t="70583" r="17220" b="3484"/>
          <a:stretch>
            <a:fillRect/>
          </a:stretch>
        </p:blipFill>
        <p:spPr bwMode="auto">
          <a:xfrm>
            <a:off x="1792288" y="7215188"/>
            <a:ext cx="8137525" cy="5454650"/>
          </a:xfrm>
          <a:prstGeom prst="rect">
            <a:avLst/>
          </a:prstGeom>
          <a:noFill/>
          <a:ln w="9525">
            <a:noFill/>
            <a:miter lim="800000"/>
            <a:headEnd/>
            <a:tailEnd/>
          </a:ln>
        </p:spPr>
      </p:pic>
      <p:pic>
        <p:nvPicPr>
          <p:cNvPr id="83970" name="图片 3"/>
          <p:cNvPicPr>
            <a:picLocks noChangeAspect="1"/>
          </p:cNvPicPr>
          <p:nvPr/>
        </p:nvPicPr>
        <p:blipFill>
          <a:blip r:embed="rId2"/>
          <a:srcRect l="13994" t="70583" r="17220" b="3484"/>
          <a:stretch>
            <a:fillRect/>
          </a:stretch>
        </p:blipFill>
        <p:spPr bwMode="auto">
          <a:xfrm>
            <a:off x="1909763" y="701675"/>
            <a:ext cx="8137525" cy="545465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矩形 1"/>
          <p:cNvSpPr>
            <a:spLocks noChangeArrowheads="1"/>
          </p:cNvSpPr>
          <p:nvPr/>
        </p:nvSpPr>
        <p:spPr bwMode="auto">
          <a:xfrm>
            <a:off x="1765300" y="2149475"/>
            <a:ext cx="8275638" cy="460375"/>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居室多通风换气，保持整洁卫生；</a:t>
            </a:r>
          </a:p>
        </p:txBody>
      </p:sp>
      <p:sp>
        <p:nvSpPr>
          <p:cNvPr id="84994" name="矩形 2"/>
          <p:cNvSpPr>
            <a:spLocks noChangeArrowheads="1"/>
          </p:cNvSpPr>
          <p:nvPr/>
        </p:nvSpPr>
        <p:spPr bwMode="auto">
          <a:xfrm>
            <a:off x="1765300" y="3363913"/>
            <a:ext cx="8802688" cy="830262"/>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尽可能避免和有呼吸道疾病症状（如发热、咳嗽、打喷嚏等）的人密切接触；</a:t>
            </a:r>
          </a:p>
        </p:txBody>
      </p:sp>
      <p:sp>
        <p:nvSpPr>
          <p:cNvPr id="84995" name="矩形 3"/>
          <p:cNvSpPr>
            <a:spLocks noChangeArrowheads="1"/>
          </p:cNvSpPr>
          <p:nvPr/>
        </p:nvSpPr>
        <p:spPr bwMode="auto">
          <a:xfrm>
            <a:off x="1765300" y="4619625"/>
            <a:ext cx="8804275" cy="830263"/>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尽量避免去人多拥挤和空间密闭的场所，如有必要去，就应正确佩戴口罩；</a:t>
            </a:r>
          </a:p>
        </p:txBody>
      </p:sp>
      <p:sp>
        <p:nvSpPr>
          <p:cNvPr id="6" name="矩形 5"/>
          <p:cNvSpPr/>
          <p:nvPr/>
        </p:nvSpPr>
        <p:spPr>
          <a:xfrm>
            <a:off x="1135063" y="1620838"/>
            <a:ext cx="10056812" cy="4210050"/>
          </a:xfrm>
          <a:prstGeom prst="rect">
            <a:avLst/>
          </a:prstGeom>
          <a:noFill/>
          <a:ln w="38100" cap="flat" cmpd="sng" algn="ctr">
            <a:solidFill>
              <a:schemeClr val="tx1">
                <a:lumMod val="85000"/>
                <a:lumOff val="15000"/>
              </a:schemeClr>
            </a:solidFill>
            <a:prstDash val="sysDot"/>
            <a:miter lim="800000"/>
          </a:ln>
          <a:effectLst/>
        </p:spPr>
        <p:txBody>
          <a:bodyPr anchor="ctr"/>
          <a:lstStyle/>
          <a:p>
            <a:pPr algn="ctr">
              <a:defRPr/>
            </a:pPr>
            <a:endParaRPr lang="zh-CN" altLang="en-US">
              <a:solidFill>
                <a:srgbClr val="262626"/>
              </a:solidFill>
              <a:latin typeface="微软雅黑" pitchFamily="34" charset="-122"/>
              <a:ea typeface="阿里巴巴普惠体 Medium"/>
              <a:cs typeface="阿里巴巴普惠体 Medium"/>
            </a:endParaRPr>
          </a:p>
        </p:txBody>
      </p:sp>
      <p:sp>
        <p:nvSpPr>
          <p:cNvPr id="10" name="矩形 9"/>
          <p:cNvSpPr/>
          <p:nvPr/>
        </p:nvSpPr>
        <p:spPr>
          <a:xfrm>
            <a:off x="895350" y="2265363"/>
            <a:ext cx="479425" cy="569912"/>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4</a:t>
            </a:r>
          </a:p>
        </p:txBody>
      </p:sp>
      <p:sp>
        <p:nvSpPr>
          <p:cNvPr id="13" name="矩形 12"/>
          <p:cNvSpPr/>
          <p:nvPr/>
        </p:nvSpPr>
        <p:spPr>
          <a:xfrm>
            <a:off x="895350" y="4737100"/>
            <a:ext cx="479425" cy="569913"/>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6</a:t>
            </a:r>
            <a:endParaRPr lang="zh-CN" altLang="en-US" sz="4400">
              <a:solidFill>
                <a:srgbClr val="262626"/>
              </a:solidFill>
              <a:latin typeface="微软雅黑" pitchFamily="34" charset="-122"/>
              <a:ea typeface="阿里巴巴普惠体 Medium"/>
              <a:cs typeface="阿里巴巴普惠体 Medium"/>
            </a:endParaRPr>
          </a:p>
        </p:txBody>
      </p:sp>
      <p:sp>
        <p:nvSpPr>
          <p:cNvPr id="14" name="矩形 13"/>
          <p:cNvSpPr/>
          <p:nvPr/>
        </p:nvSpPr>
        <p:spPr>
          <a:xfrm>
            <a:off x="895350" y="3479800"/>
            <a:ext cx="479425" cy="569913"/>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5</a:t>
            </a:r>
            <a:endParaRPr lang="zh-CN" altLang="en-US" sz="4400">
              <a:solidFill>
                <a:srgbClr val="262626"/>
              </a:solidFill>
              <a:latin typeface="微软雅黑" pitchFamily="34" charset="-122"/>
              <a:ea typeface="阿里巴巴普惠体 Medium"/>
              <a:cs typeface="阿里巴巴普惠体 Medium"/>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矩形 1"/>
          <p:cNvSpPr>
            <a:spLocks noChangeArrowheads="1"/>
          </p:cNvSpPr>
          <p:nvPr/>
        </p:nvSpPr>
        <p:spPr bwMode="auto">
          <a:xfrm>
            <a:off x="1765300" y="1944688"/>
            <a:ext cx="8802688" cy="1198562"/>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避免接触野生动物和家禽家畜，尤其是不要购买和食用野生动物（即野味），尽量避免前往售卖活体动物（禽类、海产品、野生动物等）的市场；</a:t>
            </a:r>
          </a:p>
        </p:txBody>
      </p:sp>
      <p:sp>
        <p:nvSpPr>
          <p:cNvPr id="86018" name="矩形 2"/>
          <p:cNvSpPr>
            <a:spLocks noChangeArrowheads="1"/>
          </p:cNvSpPr>
          <p:nvPr/>
        </p:nvSpPr>
        <p:spPr bwMode="auto">
          <a:xfrm>
            <a:off x="1765300" y="3524250"/>
            <a:ext cx="8802688" cy="830263"/>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坚持安全健康的饮食习惯，注意营养，食用肉类和蛋类要煮熟、煮透；</a:t>
            </a:r>
          </a:p>
        </p:txBody>
      </p:sp>
      <p:sp>
        <p:nvSpPr>
          <p:cNvPr id="6" name="矩形 5"/>
          <p:cNvSpPr/>
          <p:nvPr/>
        </p:nvSpPr>
        <p:spPr>
          <a:xfrm>
            <a:off x="1135063" y="1620838"/>
            <a:ext cx="10056812" cy="4210050"/>
          </a:xfrm>
          <a:prstGeom prst="rect">
            <a:avLst/>
          </a:prstGeom>
          <a:noFill/>
          <a:ln w="38100" cap="flat" cmpd="sng" algn="ctr">
            <a:solidFill>
              <a:schemeClr val="tx1">
                <a:lumMod val="85000"/>
                <a:lumOff val="15000"/>
              </a:schemeClr>
            </a:solidFill>
            <a:prstDash val="sysDot"/>
            <a:miter lim="800000"/>
          </a:ln>
          <a:effectLst/>
        </p:spPr>
        <p:txBody>
          <a:bodyPr anchor="ctr"/>
          <a:lstStyle/>
          <a:p>
            <a:pPr algn="ctr">
              <a:defRPr/>
            </a:pPr>
            <a:endParaRPr lang="zh-CN" altLang="en-US">
              <a:solidFill>
                <a:srgbClr val="262626"/>
              </a:solidFill>
              <a:latin typeface="微软雅黑" pitchFamily="34" charset="-122"/>
              <a:ea typeface="阿里巴巴普惠体 Medium"/>
              <a:cs typeface="阿里巴巴普惠体 Medium"/>
            </a:endParaRPr>
          </a:p>
        </p:txBody>
      </p:sp>
      <p:sp>
        <p:nvSpPr>
          <p:cNvPr id="10" name="矩形 9"/>
          <p:cNvSpPr/>
          <p:nvPr/>
        </p:nvSpPr>
        <p:spPr>
          <a:xfrm>
            <a:off x="895350" y="2265363"/>
            <a:ext cx="479425" cy="569912"/>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7</a:t>
            </a:r>
          </a:p>
        </p:txBody>
      </p:sp>
      <p:sp>
        <p:nvSpPr>
          <p:cNvPr id="13" name="矩形 12"/>
          <p:cNvSpPr/>
          <p:nvPr/>
        </p:nvSpPr>
        <p:spPr>
          <a:xfrm>
            <a:off x="895350" y="4737100"/>
            <a:ext cx="479425" cy="569913"/>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9</a:t>
            </a:r>
            <a:endParaRPr lang="zh-CN" altLang="en-US" sz="4400">
              <a:solidFill>
                <a:srgbClr val="262626"/>
              </a:solidFill>
              <a:latin typeface="微软雅黑" pitchFamily="34" charset="-122"/>
              <a:ea typeface="阿里巴巴普惠体 Medium"/>
              <a:cs typeface="阿里巴巴普惠体 Medium"/>
            </a:endParaRPr>
          </a:p>
        </p:txBody>
      </p:sp>
      <p:sp>
        <p:nvSpPr>
          <p:cNvPr id="14" name="矩形 13"/>
          <p:cNvSpPr/>
          <p:nvPr/>
        </p:nvSpPr>
        <p:spPr>
          <a:xfrm>
            <a:off x="895350" y="3509963"/>
            <a:ext cx="479425" cy="569912"/>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a:defRPr/>
            </a:pPr>
            <a:r>
              <a:rPr lang="en-US" altLang="zh-CN" sz="4400">
                <a:solidFill>
                  <a:srgbClr val="262626"/>
                </a:solidFill>
                <a:latin typeface="微软雅黑" pitchFamily="34" charset="-122"/>
                <a:ea typeface="阿里巴巴普惠体 Medium"/>
                <a:cs typeface="阿里巴巴普惠体 Medium"/>
              </a:rPr>
              <a:t>8</a:t>
            </a:r>
            <a:endParaRPr lang="zh-CN" altLang="en-US" sz="4400">
              <a:solidFill>
                <a:srgbClr val="262626"/>
              </a:solidFill>
              <a:latin typeface="微软雅黑" pitchFamily="34" charset="-122"/>
              <a:ea typeface="阿里巴巴普惠体 Medium"/>
              <a:cs typeface="阿里巴巴普惠体 Medium"/>
            </a:endParaRPr>
          </a:p>
        </p:txBody>
      </p:sp>
      <p:sp>
        <p:nvSpPr>
          <p:cNvPr id="86023" name="矩形 4"/>
          <p:cNvSpPr>
            <a:spLocks noChangeArrowheads="1"/>
          </p:cNvSpPr>
          <p:nvPr/>
        </p:nvSpPr>
        <p:spPr bwMode="auto">
          <a:xfrm>
            <a:off x="1765300" y="4737100"/>
            <a:ext cx="8802688" cy="460375"/>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保持愉快乐观的心情。</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文本占位符 1"/>
          <p:cNvSpPr>
            <a:spLocks noGrp="1"/>
          </p:cNvSpPr>
          <p:nvPr>
            <p:ph type="body" idx="4294967295"/>
          </p:nvPr>
        </p:nvSpPr>
        <p:spPr>
          <a:xfrm>
            <a:off x="838200" y="1951038"/>
            <a:ext cx="2940050" cy="4343400"/>
          </a:xfrm>
        </p:spPr>
        <p:txBody>
          <a:bodyPr/>
          <a:lstStyle/>
          <a:p>
            <a:pPr eaLnBrk="1" hangingPunct="1"/>
            <a:r>
              <a:rPr lang="zh-CN" altLang="en-US" smtClean="0">
                <a:sym typeface="+mn-ea"/>
              </a:rPr>
              <a:t>吃这些乱七八糟的东西怎么可能有什么功效？</a:t>
            </a:r>
            <a:endParaRPr lang="en-US" altLang="zh-CN" smtClean="0">
              <a:sym typeface="+mn-ea"/>
            </a:endParaRPr>
          </a:p>
        </p:txBody>
      </p:sp>
      <p:sp>
        <p:nvSpPr>
          <p:cNvPr id="87042" name="标题 2"/>
          <p:cNvSpPr>
            <a:spLocks noGrp="1"/>
          </p:cNvSpPr>
          <p:nvPr>
            <p:ph type="title" idx="4294967295"/>
          </p:nvPr>
        </p:nvSpPr>
        <p:spPr>
          <a:xfrm>
            <a:off x="838200" y="557213"/>
            <a:ext cx="10515600" cy="989012"/>
          </a:xfrm>
        </p:spPr>
        <p:txBody>
          <a:bodyPr/>
          <a:lstStyle/>
          <a:p>
            <a:pPr eaLnBrk="1" hangingPunct="1"/>
            <a:r>
              <a:rPr lang="zh-CN" altLang="en-US" smtClean="0">
                <a:solidFill>
                  <a:srgbClr val="FF0000"/>
                </a:solidFill>
              </a:rPr>
              <a:t>拒绝野味，从我做起！</a:t>
            </a:r>
          </a:p>
        </p:txBody>
      </p:sp>
      <p:pic>
        <p:nvPicPr>
          <p:cNvPr id="87043" name="图片 3"/>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6407150" y="254000"/>
            <a:ext cx="2085975" cy="1566863"/>
          </a:xfrm>
          <a:prstGeom prst="rect">
            <a:avLst/>
          </a:prstGeom>
          <a:noFill/>
          <a:ln w="9525">
            <a:noFill/>
            <a:miter lim="800000"/>
            <a:headEnd/>
            <a:tailEnd/>
          </a:ln>
        </p:spPr>
      </p:pic>
      <p:pic>
        <p:nvPicPr>
          <p:cNvPr id="87044" name="图片 4"/>
          <p:cNvPicPr>
            <a:picLocks noChangeAspect="1"/>
          </p:cNvPicPr>
          <p:nvPr/>
        </p:nvPicPr>
        <p:blipFill>
          <a:blip r:embed="rId3"/>
          <a:srcRect/>
          <a:stretch>
            <a:fillRect/>
          </a:stretch>
        </p:blipFill>
        <p:spPr bwMode="auto">
          <a:xfrm>
            <a:off x="4133850" y="1949450"/>
            <a:ext cx="6921500" cy="4340225"/>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矩形 1"/>
          <p:cNvSpPr>
            <a:spLocks noChangeArrowheads="1"/>
          </p:cNvSpPr>
          <p:nvPr/>
        </p:nvSpPr>
        <p:spPr bwMode="auto">
          <a:xfrm>
            <a:off x="1765300" y="2266950"/>
            <a:ext cx="8275638" cy="830263"/>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sym typeface="+mn-ea"/>
              </a:rPr>
              <a:t>备好体温计、医用口罩（一次性医用外科口罩）、家用消毒产品等物资。</a:t>
            </a:r>
            <a:endParaRPr lang="zh-CN" altLang="en-US" sz="2400">
              <a:solidFill>
                <a:srgbClr val="000000"/>
              </a:solidFill>
              <a:latin typeface="微软雅黑" pitchFamily="34" charset="-122"/>
              <a:ea typeface="阿里巴巴普惠体"/>
              <a:cs typeface="阿里巴巴普惠体"/>
            </a:endParaRPr>
          </a:p>
        </p:txBody>
      </p:sp>
      <p:sp>
        <p:nvSpPr>
          <p:cNvPr id="88066" name="矩形 2"/>
          <p:cNvSpPr>
            <a:spLocks noChangeArrowheads="1"/>
          </p:cNvSpPr>
          <p:nvPr/>
        </p:nvSpPr>
        <p:spPr bwMode="auto">
          <a:xfrm>
            <a:off x="1765300" y="3479800"/>
            <a:ext cx="8802688" cy="830263"/>
          </a:xfrm>
          <a:prstGeom prst="rect">
            <a:avLst/>
          </a:prstGeom>
          <a:noFill/>
          <a:ln w="9525">
            <a:noFill/>
            <a:miter lim="800000"/>
            <a:headEnd/>
            <a:tailEnd/>
          </a:ln>
        </p:spPr>
        <p:txBody>
          <a:bodyPr>
            <a:spAutoFit/>
          </a:bodyPr>
          <a:lstStyle/>
          <a:p>
            <a:r>
              <a:rPr lang="zh-CN" altLang="en-US" sz="2400">
                <a:solidFill>
                  <a:srgbClr val="000000"/>
                </a:solidFill>
                <a:latin typeface="微软雅黑" pitchFamily="34" charset="-122"/>
                <a:ea typeface="阿里巴巴普惠体"/>
                <a:cs typeface="阿里巴巴普惠体"/>
              </a:rPr>
              <a:t>密切关注自己和舍友是否出现发热、咳嗽等症状，若出现此类症状一定要及时就近就医。</a:t>
            </a:r>
          </a:p>
        </p:txBody>
      </p:sp>
      <p:sp>
        <p:nvSpPr>
          <p:cNvPr id="6" name="矩形 5"/>
          <p:cNvSpPr/>
          <p:nvPr/>
        </p:nvSpPr>
        <p:spPr>
          <a:xfrm>
            <a:off x="1135063" y="1620838"/>
            <a:ext cx="10056812" cy="4210050"/>
          </a:xfrm>
          <a:prstGeom prst="rect">
            <a:avLst/>
          </a:prstGeom>
          <a:noFill/>
          <a:ln w="38100" cap="flat" cmpd="sng" algn="ctr">
            <a:solidFill>
              <a:schemeClr val="tx1">
                <a:lumMod val="85000"/>
                <a:lumOff val="15000"/>
              </a:schemeClr>
            </a:solidFill>
            <a:prstDash val="sysDot"/>
            <a:miter lim="800000"/>
          </a:ln>
          <a:effectLst/>
        </p:spPr>
        <p:txBody>
          <a:bodyPr anchor="ctr"/>
          <a:lstStyle/>
          <a:p>
            <a:pPr algn="ctr">
              <a:defRPr/>
            </a:pPr>
            <a:endParaRPr lang="zh-CN" altLang="en-US">
              <a:solidFill>
                <a:srgbClr val="262626"/>
              </a:solidFill>
              <a:latin typeface="微软雅黑" pitchFamily="34" charset="-122"/>
              <a:ea typeface="阿里巴巴普惠体 Medium"/>
              <a:cs typeface="阿里巴巴普惠体 Medium"/>
            </a:endParaRPr>
          </a:p>
        </p:txBody>
      </p:sp>
      <p:sp>
        <p:nvSpPr>
          <p:cNvPr id="10" name="矩形 9"/>
          <p:cNvSpPr/>
          <p:nvPr/>
        </p:nvSpPr>
        <p:spPr>
          <a:xfrm>
            <a:off x="763588" y="2266950"/>
            <a:ext cx="714375" cy="568325"/>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fontAlgn="auto">
              <a:spcBef>
                <a:spcPts val="0"/>
              </a:spcBef>
              <a:spcAft>
                <a:spcPts val="0"/>
              </a:spcAft>
              <a:defRPr/>
            </a:pPr>
            <a:r>
              <a:rPr lang="en-US" altLang="zh-CN" sz="3600" kern="0" dirty="0">
                <a:solidFill>
                  <a:schemeClr val="tx1">
                    <a:lumMod val="85000"/>
                    <a:lumOff val="15000"/>
                  </a:schemeClr>
                </a:solidFill>
                <a:latin typeface="微软雅黑" panose="020B0503020204020204" pitchFamily="34" charset="-122"/>
                <a:ea typeface="微软雅黑" panose="020B0503020204020204" pitchFamily="34" charset="-122"/>
                <a:cs typeface="阿里巴巴普惠体 Medium" panose="00020600040101010101" pitchFamily="18" charset="-122"/>
              </a:rPr>
              <a:t>10</a:t>
            </a:r>
          </a:p>
        </p:txBody>
      </p:sp>
      <p:sp>
        <p:nvSpPr>
          <p:cNvPr id="14" name="矩形 13"/>
          <p:cNvSpPr/>
          <p:nvPr/>
        </p:nvSpPr>
        <p:spPr>
          <a:xfrm>
            <a:off x="763588" y="3479800"/>
            <a:ext cx="714375" cy="569913"/>
          </a:xfrm>
          <a:prstGeom prst="rect">
            <a:avLst/>
          </a:prstGeom>
          <a:solidFill>
            <a:srgbClr val="FFFDFB"/>
          </a:solidFill>
          <a:ln w="28575" cap="flat" cmpd="sng" algn="ctr">
            <a:solidFill>
              <a:schemeClr val="tx1">
                <a:lumMod val="85000"/>
                <a:lumOff val="15000"/>
              </a:schemeClr>
            </a:solidFill>
            <a:prstDash val="solid"/>
            <a:miter lim="800000"/>
          </a:ln>
          <a:effectLst/>
        </p:spPr>
        <p:txBody>
          <a:bodyPr lIns="68580" tIns="34290" rIns="68580" bIns="34290" anchor="ctr"/>
          <a:lstStyle/>
          <a:p>
            <a:pPr algn="ctr" fontAlgn="auto">
              <a:spcBef>
                <a:spcPts val="0"/>
              </a:spcBef>
              <a:spcAft>
                <a:spcPts val="0"/>
              </a:spcAft>
              <a:defRPr/>
            </a:pPr>
            <a:r>
              <a:rPr lang="en-US" altLang="zh-CN" sz="3600" kern="0" dirty="0">
                <a:solidFill>
                  <a:schemeClr val="tx1">
                    <a:lumMod val="85000"/>
                    <a:lumOff val="15000"/>
                  </a:schemeClr>
                </a:solidFill>
                <a:latin typeface="微软雅黑" panose="020B0503020204020204" pitchFamily="34" charset="-122"/>
                <a:ea typeface="微软雅黑" panose="020B0503020204020204" pitchFamily="34" charset="-122"/>
                <a:cs typeface="阿里巴巴普惠体 Medium" panose="00020600040101010101" pitchFamily="18" charset="-122"/>
              </a:rPr>
              <a:t>11</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文本占位符 1"/>
          <p:cNvSpPr>
            <a:spLocks noGrp="1"/>
          </p:cNvSpPr>
          <p:nvPr>
            <p:ph type="body" idx="4294967295"/>
          </p:nvPr>
        </p:nvSpPr>
        <p:spPr>
          <a:xfrm>
            <a:off x="838200" y="1663700"/>
            <a:ext cx="10515600" cy="4630738"/>
          </a:xfrm>
        </p:spPr>
        <p:txBody>
          <a:bodyPr/>
          <a:lstStyle/>
          <a:p>
            <a:pPr marL="0" indent="0" eaLnBrk="1" hangingPunct="1">
              <a:buFont typeface="Arial" charset="0"/>
              <a:buNone/>
            </a:pPr>
            <a:r>
              <a:rPr lang="en-US" altLang="zh-CN" smtClean="0"/>
              <a:t>       </a:t>
            </a:r>
            <a:r>
              <a:rPr lang="zh-CN" altLang="en-US" smtClean="0"/>
              <a:t>请练习七部洗手法至熟练，拍下每一步骤的照片，发送至微信朋友圈。</a:t>
            </a:r>
          </a:p>
        </p:txBody>
      </p:sp>
      <p:sp>
        <p:nvSpPr>
          <p:cNvPr id="89090" name="标题 2"/>
          <p:cNvSpPr>
            <a:spLocks noGrp="1"/>
          </p:cNvSpPr>
          <p:nvPr>
            <p:ph type="title" idx="4294967295"/>
          </p:nvPr>
        </p:nvSpPr>
        <p:spPr>
          <a:xfrm>
            <a:off x="838200" y="557213"/>
            <a:ext cx="10515600" cy="989012"/>
          </a:xfrm>
        </p:spPr>
        <p:txBody>
          <a:bodyPr/>
          <a:lstStyle/>
          <a:p>
            <a:pPr eaLnBrk="1" hangingPunct="1"/>
            <a:r>
              <a:rPr lang="zh-CN" altLang="en-US" smtClean="0"/>
              <a:t>个人训练项目</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5363" y="2657475"/>
            <a:ext cx="5938837" cy="1016000"/>
          </a:xfrm>
          <a:prstGeom prst="rect">
            <a:avLst/>
          </a:prstGeom>
          <a:noFill/>
        </p:spPr>
        <p:txBody>
          <a:bodyPr>
            <a:spAutoFit/>
          </a:bodyPr>
          <a:lstStyle/>
          <a:p>
            <a:pPr algn="ctr" fontAlgn="auto">
              <a:spcBef>
                <a:spcPts val="0"/>
              </a:spcBef>
              <a:spcAft>
                <a:spcPts val="0"/>
              </a:spcAft>
              <a:defRPr/>
            </a:pPr>
            <a:r>
              <a:rPr lang="zh-CN" altLang="en-US" sz="6000" b="1">
                <a:solidFill>
                  <a:schemeClr val="bg1">
                    <a:lumMod val="85000"/>
                  </a:schemeClr>
                </a:solidFill>
                <a:latin typeface="宋体" panose="02010600030101010101" pitchFamily="2" charset="-122"/>
                <a:ea typeface="宋体" panose="02010600030101010101" pitchFamily="2" charset="-122"/>
              </a:rPr>
              <a:t>第三篇</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68675" y="3421063"/>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8" name="矩形 17"/>
          <p:cNvSpPr/>
          <p:nvPr/>
        </p:nvSpPr>
        <p:spPr>
          <a:xfrm>
            <a:off x="3368675" y="4079875"/>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grpSp>
        <p:nvGrpSpPr>
          <p:cNvPr id="80900" name="组合 19"/>
          <p:cNvGrpSpPr>
            <a:grpSpLocks/>
          </p:cNvGrpSpPr>
          <p:nvPr/>
        </p:nvGrpSpPr>
        <p:grpSpPr bwMode="auto">
          <a:xfrm>
            <a:off x="3373438" y="3903663"/>
            <a:ext cx="2586037" cy="460375"/>
            <a:chOff x="914400" y="2922644"/>
            <a:chExt cx="2585948" cy="460375"/>
          </a:xfrm>
        </p:grpSpPr>
        <p:sp>
          <p:nvSpPr>
            <p:cNvPr id="21" name="矩形 20"/>
            <p:cNvSpPr/>
            <p:nvPr/>
          </p:nvSpPr>
          <p:spPr>
            <a:xfrm>
              <a:off x="914400" y="3084569"/>
              <a:ext cx="163506" cy="920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2" name="矩形 21"/>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胡晓波男神体" panose="02010600030101010101" pitchFamily="2" charset="-122"/>
                </a:rPr>
                <a:t>三、</a:t>
              </a: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胡晓波男神体" panose="02010600030101010101" pitchFamily="2" charset="-122"/>
                  <a:sym typeface="+mn-ea"/>
                </a:rPr>
                <a:t>生理</a:t>
              </a: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胡晓波男神体" panose="02010600030101010101" pitchFamily="2" charset="-122"/>
                </a:rPr>
                <a:t>保健篇</a:t>
              </a:r>
            </a:p>
          </p:txBody>
        </p:sp>
      </p:grpSp>
      <p:grpSp>
        <p:nvGrpSpPr>
          <p:cNvPr id="80901" name="组合 22"/>
          <p:cNvGrpSpPr>
            <a:grpSpLocks/>
          </p:cNvGrpSpPr>
          <p:nvPr/>
        </p:nvGrpSpPr>
        <p:grpSpPr bwMode="auto">
          <a:xfrm>
            <a:off x="3368675" y="4643438"/>
            <a:ext cx="2586038" cy="460375"/>
            <a:chOff x="914400" y="2922644"/>
            <a:chExt cx="2585948" cy="460375"/>
          </a:xfrm>
        </p:grpSpPr>
        <p:sp>
          <p:nvSpPr>
            <p:cNvPr id="24" name="矩形 23"/>
            <p:cNvSpPr/>
            <p:nvPr/>
          </p:nvSpPr>
          <p:spPr>
            <a:xfrm>
              <a:off x="914400" y="3051231"/>
              <a:ext cx="168269"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80915" name="矩形 24"/>
            <p:cNvSpPr>
              <a:spLocks noChangeArrowheads="1"/>
            </p:cNvSpPr>
            <p:nvPr/>
          </p:nvSpPr>
          <p:spPr bwMode="auto">
            <a:xfrm>
              <a:off x="1183868" y="2922644"/>
              <a:ext cx="2316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四、心理保健篇</a:t>
              </a:r>
            </a:p>
          </p:txBody>
        </p:sp>
      </p:grpSp>
      <p:grpSp>
        <p:nvGrpSpPr>
          <p:cNvPr id="80902" name="组合 25"/>
          <p:cNvGrpSpPr>
            <a:grpSpLocks/>
          </p:cNvGrpSpPr>
          <p:nvPr/>
        </p:nvGrpSpPr>
        <p:grpSpPr bwMode="auto">
          <a:xfrm>
            <a:off x="3368675" y="2663825"/>
            <a:ext cx="5024438" cy="460375"/>
            <a:chOff x="914400" y="2922644"/>
            <a:chExt cx="5024348" cy="460375"/>
          </a:xfrm>
        </p:grpSpPr>
        <p:sp>
          <p:nvSpPr>
            <p:cNvPr id="27" name="矩形 26"/>
            <p:cNvSpPr/>
            <p:nvPr/>
          </p:nvSpPr>
          <p:spPr>
            <a:xfrm>
              <a:off x="914400" y="3068694"/>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80913" name="矩形 27"/>
            <p:cNvSpPr>
              <a:spLocks noChangeArrowheads="1"/>
            </p:cNvSpPr>
            <p:nvPr/>
          </p:nvSpPr>
          <p:spPr bwMode="auto">
            <a:xfrm>
              <a:off x="1183868" y="2922644"/>
              <a:ext cx="4754880" cy="460375"/>
            </a:xfrm>
            <a:prstGeom prst="rect">
              <a:avLst/>
            </a:prstGeom>
            <a:noFill/>
            <a:ln w="9525">
              <a:noFill/>
              <a:miter lim="800000"/>
              <a:headEnd/>
              <a:tailEnd/>
            </a:ln>
          </p:spPr>
          <p:txBody>
            <a:bodyPr wrap="none">
              <a:spAutoFit/>
            </a:bodyPr>
            <a:lstStyle/>
            <a:p>
              <a:r>
                <a:rPr lang="zh-CN" altLang="en-US" sz="2400">
                  <a:latin typeface="微软雅黑" pitchFamily="34" charset="-122"/>
                  <a:ea typeface="微软雅黑" pitchFamily="34" charset="-122"/>
                </a:rPr>
                <a:t>一、</a:t>
              </a:r>
              <a:r>
                <a:rPr lang="zh-CN" altLang="en-US" sz="2400">
                  <a:solidFill>
                    <a:srgbClr val="413728"/>
                  </a:solidFill>
                  <a:latin typeface="微软雅黑" pitchFamily="34" charset="-122"/>
                  <a:ea typeface="微软雅黑" pitchFamily="34" charset="-122"/>
                </a:rPr>
                <a:t>新型冠状病毒肺炎的基础知识</a:t>
              </a:r>
            </a:p>
          </p:txBody>
        </p:sp>
      </p:grpSp>
      <p:grpSp>
        <p:nvGrpSpPr>
          <p:cNvPr id="80903" name="组合 1"/>
          <p:cNvGrpSpPr>
            <a:grpSpLocks/>
          </p:cNvGrpSpPr>
          <p:nvPr/>
        </p:nvGrpSpPr>
        <p:grpSpPr bwMode="auto">
          <a:xfrm>
            <a:off x="3373438" y="3248025"/>
            <a:ext cx="2890837" cy="460375"/>
            <a:chOff x="914400" y="2922644"/>
            <a:chExt cx="2890748" cy="460375"/>
          </a:xfrm>
        </p:grpSpPr>
        <p:sp>
          <p:nvSpPr>
            <p:cNvPr id="3" name="矩形 2"/>
            <p:cNvSpPr/>
            <p:nvPr/>
          </p:nvSpPr>
          <p:spPr>
            <a:xfrm>
              <a:off x="914400" y="3071869"/>
              <a:ext cx="163507" cy="762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80911" name="矩形 3"/>
            <p:cNvSpPr>
              <a:spLocks noChangeArrowheads="1"/>
            </p:cNvSpPr>
            <p:nvPr/>
          </p:nvSpPr>
          <p:spPr bwMode="auto">
            <a:xfrm>
              <a:off x="1183868" y="2922644"/>
              <a:ext cx="26212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二、个人防护知识</a:t>
              </a:r>
            </a:p>
          </p:txBody>
        </p:sp>
      </p:grpSp>
      <p:grpSp>
        <p:nvGrpSpPr>
          <p:cNvPr id="80904" name="组合 4"/>
          <p:cNvGrpSpPr>
            <a:grpSpLocks/>
          </p:cNvGrpSpPr>
          <p:nvPr/>
        </p:nvGrpSpPr>
        <p:grpSpPr bwMode="auto">
          <a:xfrm>
            <a:off x="3368675" y="5353050"/>
            <a:ext cx="5329238" cy="460375"/>
            <a:chOff x="914400" y="2922644"/>
            <a:chExt cx="5329148" cy="460375"/>
          </a:xfrm>
        </p:grpSpPr>
        <p:sp>
          <p:nvSpPr>
            <p:cNvPr id="6" name="矩形 5"/>
            <p:cNvSpPr/>
            <p:nvPr/>
          </p:nvSpPr>
          <p:spPr>
            <a:xfrm>
              <a:off x="914400" y="3051232"/>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80909" name="矩形 6"/>
            <p:cNvSpPr>
              <a:spLocks noChangeArrowheads="1"/>
            </p:cNvSpPr>
            <p:nvPr/>
          </p:nvSpPr>
          <p:spPr bwMode="auto">
            <a:xfrm>
              <a:off x="1183868" y="2922644"/>
              <a:ext cx="50596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五、返校后疫情防控要求及注意事项</a:t>
              </a:r>
            </a:p>
          </p:txBody>
        </p:sp>
      </p:grpSp>
      <p:grpSp>
        <p:nvGrpSpPr>
          <p:cNvPr id="80905" name="组合 7"/>
          <p:cNvGrpSpPr>
            <a:grpSpLocks/>
          </p:cNvGrpSpPr>
          <p:nvPr/>
        </p:nvGrpSpPr>
        <p:grpSpPr bwMode="auto">
          <a:xfrm>
            <a:off x="3368675" y="6018213"/>
            <a:ext cx="4110038" cy="460375"/>
            <a:chOff x="914400" y="2922644"/>
            <a:chExt cx="4109948" cy="460375"/>
          </a:xfrm>
        </p:grpSpPr>
        <p:sp>
          <p:nvSpPr>
            <p:cNvPr id="9" name="矩形 8"/>
            <p:cNvSpPr/>
            <p:nvPr/>
          </p:nvSpPr>
          <p:spPr>
            <a:xfrm>
              <a:off x="914400" y="3051231"/>
              <a:ext cx="168271"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80907" name="矩形 9"/>
            <p:cNvSpPr>
              <a:spLocks noChangeArrowheads="1"/>
            </p:cNvSpPr>
            <p:nvPr/>
          </p:nvSpPr>
          <p:spPr bwMode="auto">
            <a:xfrm>
              <a:off x="1183868" y="2922644"/>
              <a:ext cx="3840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六、学校疫情防控应急管理</a:t>
              </a:r>
            </a:p>
          </p:txBody>
        </p:sp>
      </p:grpSp>
      <p:graphicFrame>
        <p:nvGraphicFramePr>
          <p:cNvPr id="80897" name="Object 1" descr="image7"/>
          <p:cNvGraphicFramePr>
            <a:graphicFrameLocks/>
          </p:cNvGraphicFramePr>
          <p:nvPr/>
        </p:nvGraphicFramePr>
        <p:xfrm>
          <a:off x="1966913" y="3800475"/>
          <a:ext cx="990600" cy="728663"/>
        </p:xfrm>
        <a:graphic>
          <a:graphicData uri="http://schemas.openxmlformats.org/presentationml/2006/ole">
            <p:oleObj spid="_x0000_s80897" r:id="rId3" imgW="6335009" imgH="6657143" progId="PBrush">
              <p:embed/>
            </p:oleObj>
          </a:graphicData>
        </a:graphic>
      </p:graphicFrame>
    </p:spTree>
  </p:cSld>
  <p:clrMapOvr>
    <a:masterClrMapping/>
  </p:clrMapOvr>
  <p:transition spd="med">
    <p:pull/>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文本占位符 1"/>
          <p:cNvSpPr>
            <a:spLocks noGrp="1"/>
          </p:cNvSpPr>
          <p:nvPr>
            <p:ph type="body" idx="1"/>
          </p:nvPr>
        </p:nvSpPr>
        <p:spPr>
          <a:xfrm>
            <a:off x="5387975" y="2206625"/>
            <a:ext cx="5965825" cy="3894138"/>
          </a:xfrm>
        </p:spPr>
        <p:txBody>
          <a:bodyPr/>
          <a:lstStyle/>
          <a:p>
            <a:pPr eaLnBrk="1" hangingPunct="1"/>
            <a:r>
              <a:rPr lang="zh-CN" altLang="en-US" smtClean="0"/>
              <a:t>新型冠状病毒感染后的常见症状是发烧、乏力和咳嗽。</a:t>
            </a:r>
          </a:p>
          <a:p>
            <a:pPr eaLnBrk="1" hangingPunct="1"/>
            <a:r>
              <a:rPr lang="zh-CN" altLang="en-US" smtClean="0"/>
              <a:t>在流感季，有类似症状的人不少。</a:t>
            </a:r>
          </a:p>
        </p:txBody>
      </p:sp>
      <p:sp>
        <p:nvSpPr>
          <p:cNvPr id="3" name="标题 2"/>
          <p:cNvSpPr>
            <a:spLocks noGrp="1"/>
          </p:cNvSpPr>
          <p:nvPr>
            <p:ph type="title"/>
          </p:nvPr>
        </p:nvSpPr>
        <p:spPr>
          <a:xfrm>
            <a:off x="838200" y="557213"/>
            <a:ext cx="10515600" cy="989012"/>
          </a:xfrm>
        </p:spPr>
        <p:txBody>
          <a:bodyPr>
            <a:normAutofit fontScale="90000"/>
          </a:bodyPr>
          <a:lstStyle/>
          <a:p>
            <a:pPr>
              <a:lnSpc>
                <a:spcPct val="150000"/>
              </a:lnSpc>
              <a:spcAft>
                <a:spcPts val="0"/>
              </a:spcAft>
              <a:defRPr/>
            </a:pPr>
            <a:r>
              <a:rPr lang="en-US" altLang="zh-CN">
                <a:solidFill>
                  <a:schemeClr val="accent2">
                    <a:lumMod val="75000"/>
                  </a:schemeClr>
                </a:solidFill>
                <a:latin typeface="楷体" panose="02010609060101010101" charset="-122"/>
                <a:ea typeface="楷体" panose="02010609060101010101" charset="-122"/>
              </a:rPr>
              <a:t>5.</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如果怀疑自己感染了新型冠状病毒，什么情况下需要就医？</a:t>
            </a:r>
          </a:p>
        </p:txBody>
      </p:sp>
      <p:pic>
        <p:nvPicPr>
          <p:cNvPr id="93187" name="图片占位符 4"/>
          <p:cNvPicPr>
            <a:picLocks noGrp="1" noChangeAspect="1"/>
          </p:cNvPicPr>
          <p:nvPr>
            <p:ph type="pic" idx="4294967295"/>
          </p:nvPr>
        </p:nvPicPr>
        <p:blipFill>
          <a:blip r:embed="rId2"/>
          <a:srcRect/>
          <a:stretch>
            <a:fillRect/>
          </a:stretch>
        </p:blipFill>
        <p:spPr>
          <a:xfrm>
            <a:off x="1390650" y="2767013"/>
            <a:ext cx="3452813" cy="2446337"/>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文本占位符 1"/>
          <p:cNvSpPr>
            <a:spLocks noGrp="1"/>
          </p:cNvSpPr>
          <p:nvPr>
            <p:ph type="body" idx="1"/>
          </p:nvPr>
        </p:nvSpPr>
        <p:spPr>
          <a:xfrm>
            <a:off x="838200" y="557213"/>
            <a:ext cx="10515600" cy="5737225"/>
          </a:xfrm>
        </p:spPr>
        <p:txBody>
          <a:bodyPr/>
          <a:lstStyle/>
          <a:p>
            <a:pPr marL="0" eaLnBrk="1" hangingPunct="1">
              <a:lnSpc>
                <a:spcPct val="140000"/>
              </a:lnSpc>
              <a:buFontTx/>
              <a:buNone/>
            </a:pPr>
            <a:r>
              <a:rPr lang="zh-CN" altLang="en-US" sz="4400" smtClean="0">
                <a:solidFill>
                  <a:srgbClr val="C55A11"/>
                </a:solidFill>
                <a:latin typeface="楷体" pitchFamily="49" charset="-122"/>
                <a:ea typeface="楷体" pitchFamily="49" charset="-122"/>
                <a:cs typeface="胡晓波男神体"/>
              </a:rPr>
              <a:t>一旦</a:t>
            </a:r>
            <a:r>
              <a:rPr lang="zh-CN" altLang="en-US" sz="4400" smtClean="0">
                <a:solidFill>
                  <a:srgbClr val="C55A11"/>
                </a:solidFill>
                <a:latin typeface="楷体" pitchFamily="49" charset="-122"/>
                <a:ea typeface="楷体" pitchFamily="49" charset="-122"/>
                <a:cs typeface="胡晓波男神体"/>
                <a:sym typeface="+mn-ea"/>
              </a:rPr>
              <a:t>身体不适,</a:t>
            </a:r>
            <a:r>
              <a:rPr lang="zh-CN" altLang="en-US" sz="4400" smtClean="0">
                <a:solidFill>
                  <a:srgbClr val="C55A11"/>
                </a:solidFill>
                <a:latin typeface="楷体" pitchFamily="49" charset="-122"/>
                <a:ea typeface="楷体" pitchFamily="49" charset="-122"/>
                <a:cs typeface="胡晓波男神体"/>
              </a:rPr>
              <a:t>拿不准自己病情</a:t>
            </a:r>
            <a:r>
              <a:rPr lang="en-US" altLang="zh-CN" sz="4400" smtClean="0">
                <a:solidFill>
                  <a:srgbClr val="C55A11"/>
                </a:solidFill>
                <a:latin typeface="楷体" pitchFamily="49" charset="-122"/>
                <a:ea typeface="楷体" pitchFamily="49" charset="-122"/>
                <a:cs typeface="胡晓波男神体"/>
              </a:rPr>
              <a:t>,很多人处在两难之中</a:t>
            </a:r>
            <a:r>
              <a:rPr lang="zh-CN" altLang="en-US" sz="4400" smtClean="0">
                <a:solidFill>
                  <a:srgbClr val="C55A11"/>
                </a:solidFill>
                <a:latin typeface="楷体" pitchFamily="49" charset="-122"/>
                <a:ea typeface="楷体" pitchFamily="49" charset="-122"/>
                <a:cs typeface="胡晓波男神体"/>
              </a:rPr>
              <a:t>：</a:t>
            </a:r>
          </a:p>
          <a:p>
            <a:pPr marL="0" eaLnBrk="1" hangingPunct="1">
              <a:lnSpc>
                <a:spcPct val="140000"/>
              </a:lnSpc>
              <a:buFont typeface="Wingdings" pitchFamily="2" charset="2"/>
              <a:buChar char="Ø"/>
            </a:pPr>
            <a:r>
              <a:rPr lang="zh-CN" altLang="en-US" smtClean="0">
                <a:ea typeface="楷体" pitchFamily="49" charset="-122"/>
                <a:cs typeface="胡晓波男神体"/>
              </a:rPr>
              <a:t>去医院担心有风险：</a:t>
            </a:r>
          </a:p>
          <a:p>
            <a:pPr marL="0" eaLnBrk="1" hangingPunct="1">
              <a:lnSpc>
                <a:spcPct val="140000"/>
              </a:lnSpc>
              <a:buFont typeface="Wingdings" pitchFamily="2" charset="2"/>
              <a:buNone/>
            </a:pPr>
            <a:r>
              <a:rPr lang="en-US" altLang="zh-CN" sz="3200" smtClean="0">
                <a:latin typeface="楷体" pitchFamily="49" charset="-122"/>
                <a:ea typeface="楷体" pitchFamily="49" charset="-122"/>
                <a:cs typeface="胡晓波男神体"/>
              </a:rPr>
              <a:t>“医院都是病人，</a:t>
            </a:r>
            <a:r>
              <a:rPr lang="zh-CN" altLang="en-US" sz="3200" smtClean="0">
                <a:latin typeface="楷体" pitchFamily="49" charset="-122"/>
                <a:ea typeface="楷体" pitchFamily="49" charset="-122"/>
                <a:cs typeface="胡晓波男神体"/>
              </a:rPr>
              <a:t>不会被感染吧</a:t>
            </a:r>
            <a:r>
              <a:rPr lang="en-US" altLang="zh-CN" sz="3200" smtClean="0">
                <a:latin typeface="楷体" pitchFamily="49" charset="-122"/>
                <a:ea typeface="楷体" pitchFamily="49" charset="-122"/>
                <a:cs typeface="胡晓波男神体"/>
              </a:rPr>
              <a:t>......”</a:t>
            </a:r>
            <a:endParaRPr lang="zh-CN" altLang="en-US" sz="3200" smtClean="0">
              <a:cs typeface="胡晓波男神体"/>
            </a:endParaRPr>
          </a:p>
          <a:p>
            <a:pPr marL="0" eaLnBrk="1" hangingPunct="1">
              <a:lnSpc>
                <a:spcPct val="140000"/>
              </a:lnSpc>
              <a:buFont typeface="Wingdings" pitchFamily="2" charset="2"/>
              <a:buChar char="Ø"/>
            </a:pPr>
            <a:r>
              <a:rPr lang="zh-CN" altLang="en-US" smtClean="0">
                <a:cs typeface="胡晓波男神体"/>
              </a:rPr>
              <a:t>不去医院怕耽误病情，</a:t>
            </a:r>
            <a:r>
              <a:rPr lang="en-US" altLang="zh-CN" smtClean="0">
                <a:cs typeface="胡晓波男神体"/>
              </a:rPr>
              <a:t>......</a:t>
            </a:r>
          </a:p>
        </p:txBody>
      </p:sp>
      <p:pic>
        <p:nvPicPr>
          <p:cNvPr id="94210" name="图片 2"/>
          <p:cNvPicPr>
            <a:picLocks noChangeAspect="1"/>
          </p:cNvPicPr>
          <p:nvPr/>
        </p:nvPicPr>
        <p:blipFill>
          <a:blip r:embed="rId2"/>
          <a:srcRect/>
          <a:stretch>
            <a:fillRect/>
          </a:stretch>
        </p:blipFill>
        <p:spPr bwMode="auto">
          <a:xfrm>
            <a:off x="8067675" y="3841750"/>
            <a:ext cx="3157538" cy="2119313"/>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t>在疫情期，医院的确是风险相对较高的地方。</a:t>
            </a:r>
          </a:p>
          <a:p>
            <a:pPr eaLnBrk="1" fontAlgn="auto" hangingPunct="1">
              <a:spcAft>
                <a:spcPts val="0"/>
              </a:spcAft>
              <a:buFont typeface="Arial" panose="020B0604020202020204" pitchFamily="34" charset="0"/>
              <a:buChar char="•"/>
              <a:defRPr/>
            </a:pPr>
            <a:r>
              <a:rPr lang="zh-CN" altLang="en-US"/>
              <a:t>但在疫情期间，专家给出的明确建议是</a:t>
            </a:r>
          </a:p>
          <a:p>
            <a:pPr marL="0" indent="0" eaLnBrk="1" fontAlgn="auto" hangingPunct="1">
              <a:spcAft>
                <a:spcPts val="0"/>
              </a:spcAft>
              <a:buFont typeface="Arial" panose="020B0604020202020204" pitchFamily="34" charset="0"/>
              <a:buNone/>
              <a:defRPr/>
            </a:pPr>
            <a:r>
              <a:rPr lang="zh-CN" altLang="en-US"/>
              <a:t>                     </a:t>
            </a:r>
            <a:r>
              <a:rPr lang="zh-CN" altLang="en-US" sz="6600">
                <a:solidFill>
                  <a:srgbClr val="FF0000"/>
                </a:solidFill>
                <a:latin typeface="叶根友毛笔行书2.0版" panose="02010601030101010101" charset="-122"/>
                <a:ea typeface="叶根友毛笔行书2.0版" panose="02010601030101010101" charset="-122"/>
                <a:cs typeface="叶根友毛笔行书2.0版" panose="02010601030101010101" charset="-122"/>
              </a:rPr>
              <a:t>应科学就医</a:t>
            </a:r>
          </a:p>
          <a:p>
            <a:pPr marL="0" indent="0" eaLnBrk="1" fontAlgn="auto" hangingPunct="1">
              <a:spcAft>
                <a:spcPts val="0"/>
              </a:spcAft>
              <a:buFont typeface="Arial" panose="020B0604020202020204" pitchFamily="34" charset="0"/>
              <a:buNone/>
              <a:defRPr/>
            </a:pPr>
            <a:r>
              <a:rPr lang="zh-CN" altLang="en-US"/>
              <a:t>           </a:t>
            </a:r>
            <a:r>
              <a:rPr lang="zh-CN" altLang="en-US" sz="6600">
                <a:solidFill>
                  <a:srgbClr val="FF0000"/>
                </a:solidFill>
                <a:latin typeface="叶根友毛笔行书2.0版" panose="02010601030101010101" charset="-122"/>
                <a:ea typeface="叶根友毛笔行书2.0版" panose="02010601030101010101" charset="-122"/>
                <a:cs typeface="叶根友毛笔行书2.0版" panose="02010601030101010101" charset="-122"/>
              </a:rPr>
              <a:t>     莫讳疾忌医</a:t>
            </a:r>
            <a:endParaRPr lang="zh-CN"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文本占位符 1"/>
          <p:cNvSpPr>
            <a:spLocks noGrp="1"/>
          </p:cNvSpPr>
          <p:nvPr>
            <p:ph type="body" idx="1"/>
          </p:nvPr>
        </p:nvSpPr>
        <p:spPr>
          <a:xfrm>
            <a:off x="4422775" y="1060450"/>
            <a:ext cx="6931025" cy="5040313"/>
          </a:xfrm>
        </p:spPr>
        <p:txBody>
          <a:bodyPr/>
          <a:lstStyle/>
          <a:p>
            <a:pPr eaLnBrk="1" hangingPunct="1"/>
            <a:r>
              <a:rPr lang="zh-CN" altLang="en-US" smtClean="0">
                <a:sym typeface="+mn-ea"/>
              </a:rPr>
              <a:t>当然：</a:t>
            </a:r>
          </a:p>
          <a:p>
            <a:pPr eaLnBrk="1" hangingPunct="1"/>
            <a:r>
              <a:rPr lang="zh-CN" altLang="en-US" smtClean="0">
                <a:sym typeface="+mn-ea"/>
              </a:rPr>
              <a:t>即使是出现发热、乏力、干咳症状，也并不意味着就已经被传染了。</a:t>
            </a:r>
          </a:p>
          <a:p>
            <a:pPr eaLnBrk="1" hangingPunct="1"/>
            <a:r>
              <a:rPr lang="zh-CN" altLang="en-US" smtClean="0">
                <a:sym typeface="+mn-ea"/>
              </a:rPr>
              <a:t>个人可以根据自己的情况，进行新型冠状病毒肺炎、流感和感冒的初步鉴别。</a:t>
            </a:r>
            <a:endParaRPr lang="zh-CN" altLang="en-US" smtClean="0"/>
          </a:p>
        </p:txBody>
      </p:sp>
      <p:pic>
        <p:nvPicPr>
          <p:cNvPr id="96258" name="图片占位符 6"/>
          <p:cNvPicPr>
            <a:picLocks noGrp="1" noChangeAspect="1"/>
          </p:cNvPicPr>
          <p:nvPr>
            <p:ph type="pic" idx="13"/>
          </p:nvPr>
        </p:nvPicPr>
        <p:blipFill>
          <a:blip r:embed="rId2"/>
          <a:srcRect/>
          <a:stretch>
            <a:fillRect/>
          </a:stretch>
        </p:blipFill>
        <p:spPr>
          <a:xfrm>
            <a:off x="838200" y="1174750"/>
            <a:ext cx="3403600" cy="4813300"/>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文本占位符 1"/>
          <p:cNvSpPr>
            <a:spLocks noGrp="1"/>
          </p:cNvSpPr>
          <p:nvPr>
            <p:ph type="body" idx="1"/>
          </p:nvPr>
        </p:nvSpPr>
        <p:spPr>
          <a:xfrm>
            <a:off x="5387975" y="1765300"/>
            <a:ext cx="5965825" cy="4335463"/>
          </a:xfrm>
        </p:spPr>
        <p:txBody>
          <a:bodyPr/>
          <a:lstStyle/>
          <a:p>
            <a:pPr eaLnBrk="1" hangingPunct="1"/>
            <a:r>
              <a:rPr lang="zh-CN" altLang="en-US" smtClean="0"/>
              <a:t>如果没有明显的气短、憋喘等呼吸困难症状，且没有以下流行病学史，那么即使出现轻微发热症状，也可先休息观察。</a:t>
            </a:r>
          </a:p>
          <a:p>
            <a:pPr eaLnBrk="1" hangingPunct="1"/>
            <a:endParaRPr lang="zh-CN" altLang="en-US" smtClean="0"/>
          </a:p>
          <a:p>
            <a:pPr eaLnBrk="1" hangingPunct="1"/>
            <a:endParaRPr lang="zh-CN" altLang="en-US" smtClean="0"/>
          </a:p>
        </p:txBody>
      </p:sp>
      <p:sp>
        <p:nvSpPr>
          <p:cNvPr id="97282" name="标题 2"/>
          <p:cNvSpPr>
            <a:spLocks noGrp="1"/>
          </p:cNvSpPr>
          <p:nvPr>
            <p:ph type="title"/>
          </p:nvPr>
        </p:nvSpPr>
        <p:spPr>
          <a:xfrm>
            <a:off x="838200" y="547688"/>
            <a:ext cx="10515600" cy="989012"/>
          </a:xfrm>
        </p:spPr>
        <p:txBody>
          <a:bodyPr/>
          <a:lstStyle/>
          <a:p>
            <a:pPr fontAlgn="base"/>
            <a:r>
              <a:rPr altLang="zh-CN" b="1" smtClean="0">
                <a:solidFill>
                  <a:srgbClr val="CA0207"/>
                </a:solidFill>
              </a:rPr>
              <a:t>在家</a:t>
            </a:r>
            <a:r>
              <a:rPr b="1" smtClean="0">
                <a:solidFill>
                  <a:srgbClr val="CA0207"/>
                </a:solidFill>
              </a:rPr>
              <a:t>里</a:t>
            </a:r>
            <a:r>
              <a:rPr smtClean="0">
                <a:solidFill>
                  <a:srgbClr val="CA0207"/>
                </a:solidFill>
              </a:rPr>
              <a:t>           </a:t>
            </a:r>
            <a:r>
              <a:rPr smtClean="0"/>
              <a:t>粗测肺功能的简便办法</a:t>
            </a:r>
          </a:p>
        </p:txBody>
      </p:sp>
      <p:pic>
        <p:nvPicPr>
          <p:cNvPr id="97283" name="图片占位符 5"/>
          <p:cNvPicPr>
            <a:picLocks noGrp="1" noChangeAspect="1"/>
          </p:cNvPicPr>
          <p:nvPr>
            <p:ph type="pic" idx="4294967295"/>
            <p:custDataLst>
              <p:tags r:id="rId1"/>
            </p:custDataLst>
          </p:nvPr>
        </p:nvPicPr>
        <p:blipFill>
          <a:blip r:embed="rId3"/>
          <a:srcRect l="50504" t="24080" r="1410" b="2016"/>
          <a:stretch>
            <a:fillRect/>
          </a:stretch>
        </p:blipFill>
        <p:spPr>
          <a:xfrm>
            <a:off x="838200" y="1949450"/>
            <a:ext cx="4413250" cy="3968750"/>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fontScale="90000" lnSpcReduction="10000"/>
          </a:bodyPr>
          <a:lstStyle/>
          <a:p>
            <a:pPr eaLnBrk="1" fontAlgn="auto" hangingPunct="1">
              <a:spcAft>
                <a:spcPts val="0"/>
              </a:spcAft>
              <a:buFont typeface="Arial" panose="020B0604020202020204" pitchFamily="34" charset="0"/>
              <a:buChar char="•"/>
              <a:defRPr/>
            </a:pPr>
            <a:r>
              <a:rPr lang="zh-CN" altLang="en-US">
                <a:solidFill>
                  <a:schemeClr val="tx1">
                    <a:lumMod val="50000"/>
                    <a:lumOff val="50000"/>
                  </a:schemeClr>
                </a:solidFill>
                <a:sym typeface="+mn-ea"/>
              </a:rPr>
              <a:t>如果患者除了出现</a:t>
            </a:r>
            <a:r>
              <a:rPr lang="en-US" altLang="zh-CN">
                <a:solidFill>
                  <a:schemeClr val="tx1">
                    <a:lumMod val="50000"/>
                    <a:lumOff val="50000"/>
                  </a:schemeClr>
                </a:solidFill>
                <a:sym typeface="+mn-ea"/>
              </a:rPr>
              <a:t>“</a:t>
            </a:r>
            <a:r>
              <a:rPr lang="zh-CN" altLang="en-US">
                <a:solidFill>
                  <a:schemeClr val="tx1">
                    <a:lumMod val="50000"/>
                    <a:lumOff val="50000"/>
                  </a:schemeClr>
                </a:solidFill>
                <a:sym typeface="+mn-ea"/>
              </a:rPr>
              <a:t>发热（腋下体温&gt;37.3℃、咳嗽、气促等</a:t>
            </a:r>
            <a:r>
              <a:rPr lang="en-US" altLang="zh-CN">
                <a:solidFill>
                  <a:schemeClr val="tx1">
                    <a:lumMod val="50000"/>
                    <a:lumOff val="50000"/>
                  </a:schemeClr>
                </a:solidFill>
                <a:sym typeface="+mn-ea"/>
              </a:rPr>
              <a:t>“</a:t>
            </a:r>
            <a:r>
              <a:rPr lang="zh-CN" altLang="en-US">
                <a:solidFill>
                  <a:schemeClr val="tx1">
                    <a:lumMod val="50000"/>
                    <a:lumOff val="50000"/>
                  </a:schemeClr>
                </a:solidFill>
                <a:sym typeface="+mn-ea"/>
              </a:rPr>
              <a:t>急性呼吸道感染症状，还符合以下情况，应</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及时</a:t>
            </a:r>
            <a:r>
              <a:rPr lang="zh-CN" altLang="en-US">
                <a:solidFill>
                  <a:schemeClr val="tx1">
                    <a:lumMod val="50000"/>
                    <a:lumOff val="50000"/>
                  </a:schemeClr>
                </a:solidFill>
                <a:sym typeface="+mn-ea"/>
              </a:rPr>
              <a:t>到当地指定医疗机构进行</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排查、诊治</a:t>
            </a:r>
            <a:r>
              <a:rPr lang="zh-CN" altLang="en-US">
                <a:solidFill>
                  <a:schemeClr val="tx1">
                    <a:lumMod val="50000"/>
                    <a:lumOff val="50000"/>
                  </a:schemeClr>
                </a:solidFill>
                <a:sym typeface="+mn-ea"/>
              </a:rPr>
              <a:t>。</a:t>
            </a:r>
          </a:p>
          <a:p>
            <a:pPr eaLnBrk="1" fontAlgn="auto" hangingPunct="1">
              <a:spcAft>
                <a:spcPts val="0"/>
              </a:spcAft>
              <a:buFont typeface="Arial" panose="020B0604020202020204" pitchFamily="34" charset="0"/>
              <a:buChar char="•"/>
              <a:defRPr/>
            </a:pPr>
            <a:r>
              <a:rPr lang="zh-CN" altLang="en-US">
                <a:sym typeface="+mn-ea"/>
              </a:rPr>
              <a:t>①发病前</a:t>
            </a:r>
            <a:r>
              <a:rPr lang="en-US" altLang="zh-CN">
                <a:sym typeface="+mn-ea"/>
              </a:rPr>
              <a:t>14</a:t>
            </a:r>
            <a:r>
              <a:rPr lang="zh-CN" altLang="en-US">
                <a:sym typeface="+mn-ea"/>
              </a:rPr>
              <a:t>天内有</a:t>
            </a:r>
            <a:r>
              <a:rPr lang="zh-CN" altLang="en-US">
                <a:solidFill>
                  <a:schemeClr val="accent2">
                    <a:lumMod val="75000"/>
                  </a:schemeClr>
                </a:solidFill>
                <a:sym typeface="+mn-ea"/>
              </a:rPr>
              <a:t>武汉</a:t>
            </a:r>
          </a:p>
          <a:p>
            <a:pPr marL="0" indent="0" eaLnBrk="1" fontAlgn="auto" hangingPunct="1">
              <a:spcAft>
                <a:spcPts val="0"/>
              </a:spcAft>
              <a:buFont typeface="Arial" panose="020B0604020202020204" pitchFamily="34" charset="0"/>
              <a:buNone/>
              <a:defRPr/>
            </a:pPr>
            <a:r>
              <a:rPr lang="zh-CN" altLang="en-US">
                <a:solidFill>
                  <a:schemeClr val="accent2">
                    <a:lumMod val="75000"/>
                  </a:schemeClr>
                </a:solidFill>
                <a:sym typeface="+mn-ea"/>
              </a:rPr>
              <a:t>  市及周边地区</a:t>
            </a:r>
            <a:r>
              <a:rPr lang="zh-CN" altLang="en-US">
                <a:sym typeface="+mn-ea"/>
              </a:rPr>
              <a:t>或</a:t>
            </a:r>
            <a:r>
              <a:rPr lang="zh-CN" altLang="en-US">
                <a:solidFill>
                  <a:schemeClr val="accent2">
                    <a:lumMod val="75000"/>
                  </a:schemeClr>
                </a:solidFill>
                <a:sym typeface="+mn-ea"/>
              </a:rPr>
              <a:t>其他病</a:t>
            </a:r>
          </a:p>
          <a:p>
            <a:pPr marL="0" indent="0" eaLnBrk="1" fontAlgn="auto" hangingPunct="1">
              <a:spcAft>
                <a:spcPts val="0"/>
              </a:spcAft>
              <a:buFont typeface="Arial" panose="020B0604020202020204" pitchFamily="34" charset="0"/>
              <a:buNone/>
              <a:defRPr/>
            </a:pPr>
            <a:r>
              <a:rPr lang="zh-CN" altLang="en-US">
                <a:solidFill>
                  <a:schemeClr val="accent2">
                    <a:lumMod val="75000"/>
                  </a:schemeClr>
                </a:solidFill>
                <a:sym typeface="+mn-ea"/>
              </a:rPr>
              <a:t>  例报告社区</a:t>
            </a:r>
            <a:r>
              <a:rPr lang="zh-CN" altLang="en-US">
                <a:sym typeface="+mn-ea"/>
              </a:rPr>
              <a:t>的</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旅行史</a:t>
            </a:r>
            <a:r>
              <a:rPr lang="zh-CN" altLang="en-US">
                <a:sym typeface="+mn-ea"/>
              </a:rPr>
              <a:t>或</a:t>
            </a:r>
          </a:p>
          <a:p>
            <a:pPr marL="0" indent="0" eaLnBrk="1" fontAlgn="auto" hangingPunct="1">
              <a:spcAft>
                <a:spcPts val="0"/>
              </a:spcAft>
              <a:buFont typeface="Arial" panose="020B0604020202020204" pitchFamily="34" charset="0"/>
              <a:buNone/>
              <a:defRPr/>
            </a:pPr>
            <a:r>
              <a:rPr lang="zh-CN" altLang="en-US">
                <a:sym typeface="+mn-ea"/>
              </a:rPr>
              <a:t>  </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居住史</a:t>
            </a:r>
            <a:r>
              <a:rPr lang="zh-CN" altLang="en-US">
                <a:sym typeface="+mn-ea"/>
              </a:rPr>
              <a:t>；</a:t>
            </a:r>
            <a:endParaRPr lang="zh-CN" altLang="en-US"/>
          </a:p>
        </p:txBody>
      </p:sp>
      <p:pic>
        <p:nvPicPr>
          <p:cNvPr id="98306" name="图片 3"/>
          <p:cNvPicPr>
            <a:picLocks noChangeAspect="1"/>
          </p:cNvPicPr>
          <p:nvPr/>
        </p:nvPicPr>
        <p:blipFill>
          <a:blip r:embed="rId2"/>
          <a:srcRect/>
          <a:stretch>
            <a:fillRect/>
          </a:stretch>
        </p:blipFill>
        <p:spPr bwMode="auto">
          <a:xfrm>
            <a:off x="5999163" y="3065463"/>
            <a:ext cx="5145087" cy="2589212"/>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lnSpcReduction="20000"/>
          </a:bodyPr>
          <a:lstStyle/>
          <a:p>
            <a:pPr eaLnBrk="1" fontAlgn="auto" hangingPunct="1">
              <a:spcAft>
                <a:spcPts val="0"/>
              </a:spcAft>
              <a:buFont typeface="Arial" panose="020B0604020202020204" pitchFamily="34" charset="0"/>
              <a:buChar char="•"/>
              <a:defRPr/>
            </a:pPr>
            <a:r>
              <a:rPr lang="zh-CN" altLang="en-US">
                <a:sym typeface="+mn-ea"/>
              </a:rPr>
              <a:t>②发病前</a:t>
            </a:r>
            <a:r>
              <a:rPr lang="en-US" altLang="zh-CN">
                <a:sym typeface="+mn-ea"/>
              </a:rPr>
              <a:t>14</a:t>
            </a:r>
            <a:r>
              <a:rPr lang="zh-CN" altLang="en-US">
                <a:sym typeface="+mn-ea"/>
              </a:rPr>
              <a:t>天内曾</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接触</a:t>
            </a:r>
            <a:r>
              <a:rPr lang="zh-CN" altLang="en-US">
                <a:sym typeface="+mn-ea"/>
              </a:rPr>
              <a:t>过来自</a:t>
            </a:r>
            <a:r>
              <a:rPr lang="zh-CN" altLang="en-US">
                <a:solidFill>
                  <a:schemeClr val="accent2">
                    <a:lumMod val="75000"/>
                  </a:schemeClr>
                </a:solidFill>
                <a:sym typeface="+mn-ea"/>
              </a:rPr>
              <a:t>武汉市及周边地区</a:t>
            </a:r>
            <a:r>
              <a:rPr lang="zh-CN" altLang="en-US">
                <a:sym typeface="+mn-ea"/>
              </a:rPr>
              <a:t>或</a:t>
            </a:r>
            <a:r>
              <a:rPr lang="zh-CN" altLang="en-US">
                <a:solidFill>
                  <a:schemeClr val="accent2">
                    <a:lumMod val="75000"/>
                  </a:schemeClr>
                </a:solidFill>
                <a:sym typeface="+mn-ea"/>
              </a:rPr>
              <a:t>其他有病例报告社区</a:t>
            </a:r>
            <a:r>
              <a:rPr lang="zh-CN" altLang="en-US">
                <a:sym typeface="+mn-ea"/>
              </a:rPr>
              <a:t>的发热或有呼吸道症状的</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患者</a:t>
            </a:r>
            <a:r>
              <a:rPr lang="zh-CN" altLang="en-US">
                <a:sym typeface="+mn-ea"/>
              </a:rPr>
              <a:t>；</a:t>
            </a:r>
            <a:endParaRPr lang="zh-CN" altLang="en-US"/>
          </a:p>
        </p:txBody>
      </p:sp>
      <p:pic>
        <p:nvPicPr>
          <p:cNvPr id="99330" name="图片 2"/>
          <p:cNvPicPr>
            <a:picLocks noChangeAspect="1"/>
          </p:cNvPicPr>
          <p:nvPr/>
        </p:nvPicPr>
        <p:blipFill>
          <a:blip r:embed="rId2"/>
          <a:srcRect/>
          <a:stretch>
            <a:fillRect/>
          </a:stretch>
        </p:blipFill>
        <p:spPr bwMode="auto">
          <a:xfrm>
            <a:off x="3943350" y="3713163"/>
            <a:ext cx="2228850" cy="1349375"/>
          </a:xfrm>
          <a:prstGeom prst="rect">
            <a:avLst/>
          </a:prstGeom>
          <a:noFill/>
          <a:ln w="9525">
            <a:noFill/>
            <a:miter lim="800000"/>
            <a:headEnd/>
            <a:tailEnd/>
          </a:ln>
        </p:spPr>
      </p:pic>
      <p:pic>
        <p:nvPicPr>
          <p:cNvPr id="99331" name="图片 3"/>
          <p:cNvPicPr>
            <a:picLocks noChangeAspect="1"/>
          </p:cNvPicPr>
          <p:nvPr/>
        </p:nvPicPr>
        <p:blipFill>
          <a:blip r:embed="rId3"/>
          <a:srcRect/>
          <a:stretch>
            <a:fillRect/>
          </a:stretch>
        </p:blipFill>
        <p:spPr bwMode="auto">
          <a:xfrm>
            <a:off x="6515100" y="3722688"/>
            <a:ext cx="1444625" cy="1339850"/>
          </a:xfrm>
          <a:prstGeom prst="rect">
            <a:avLst/>
          </a:prstGeom>
          <a:noFill/>
          <a:ln w="9525">
            <a:noFill/>
            <a:miter lim="800000"/>
            <a:headEnd/>
            <a:tailEnd/>
          </a:ln>
        </p:spPr>
      </p:pic>
      <p:pic>
        <p:nvPicPr>
          <p:cNvPr id="99332" name="图片 4"/>
          <p:cNvPicPr>
            <a:picLocks noChangeAspect="1"/>
          </p:cNvPicPr>
          <p:nvPr/>
        </p:nvPicPr>
        <p:blipFill>
          <a:blip r:embed="rId4"/>
          <a:srcRect/>
          <a:stretch>
            <a:fillRect/>
          </a:stretch>
        </p:blipFill>
        <p:spPr bwMode="auto">
          <a:xfrm>
            <a:off x="8302625" y="3713163"/>
            <a:ext cx="2566988" cy="1295400"/>
          </a:xfrm>
          <a:prstGeom prst="rect">
            <a:avLst/>
          </a:prstGeom>
          <a:noFill/>
          <a:ln w="9525">
            <a:noFill/>
            <a:miter lim="800000"/>
            <a:headEnd/>
            <a:tailEnd/>
          </a:ln>
        </p:spPr>
      </p:pic>
      <p:pic>
        <p:nvPicPr>
          <p:cNvPr id="99333" name="图片 5"/>
          <p:cNvPicPr>
            <a:picLocks noChangeAspect="1"/>
          </p:cNvPicPr>
          <p:nvPr/>
        </p:nvPicPr>
        <p:blipFill>
          <a:blip r:embed="rId5"/>
          <a:srcRect/>
          <a:stretch>
            <a:fillRect/>
          </a:stretch>
        </p:blipFill>
        <p:spPr bwMode="auto">
          <a:xfrm>
            <a:off x="1111250" y="3719513"/>
            <a:ext cx="2466975" cy="134302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ym typeface="+mn-ea"/>
              </a:rPr>
              <a:t>③有</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聚集性发病</a:t>
            </a:r>
            <a:r>
              <a:rPr lang="zh-CN" altLang="en-US">
                <a:sym typeface="+mn-ea"/>
              </a:rPr>
              <a:t>；</a:t>
            </a:r>
          </a:p>
          <a:p>
            <a:pPr eaLnBrk="1" fontAlgn="auto" hangingPunct="1">
              <a:spcAft>
                <a:spcPts val="0"/>
              </a:spcAft>
              <a:buFont typeface="Arial" panose="020B0604020202020204" pitchFamily="34" charset="0"/>
              <a:buChar char="•"/>
              <a:defRPr/>
            </a:pPr>
            <a:r>
              <a:rPr lang="zh-CN" altLang="en-US">
                <a:sym typeface="+mn-ea"/>
              </a:rPr>
              <a:t>④与新型冠状病毒</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感染者</a:t>
            </a:r>
            <a:r>
              <a:rPr lang="zh-CN" altLang="en-US">
                <a:sym typeface="+mn-ea"/>
              </a:rPr>
              <a:t>有</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接触史</a:t>
            </a:r>
            <a:r>
              <a:rPr lang="zh-CN" altLang="en-US">
                <a:sym typeface="+mn-ea"/>
              </a:rPr>
              <a:t>（新型冠状病毒感染者指病原核酸检测阳性者）。</a:t>
            </a:r>
            <a:endParaRPr lang="zh-CN"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4"/>
          </p:nvPr>
        </p:nvSpPr>
        <p:spPr>
          <a:xfrm>
            <a:off x="1316038" y="746125"/>
            <a:ext cx="9559925" cy="1044575"/>
          </a:xfrm>
        </p:spPr>
        <p:txBody>
          <a:bodyPr>
            <a:noAutofit/>
          </a:bodyPr>
          <a:lstStyle/>
          <a:p>
            <a:pPr eaLnBrk="1" fontAlgn="auto" hangingPunct="1">
              <a:spcAft>
                <a:spcPts val="0"/>
              </a:spcAft>
              <a:buFont typeface="Arial" panose="020B0604020202020204" pitchFamily="34" charset="0"/>
              <a:buNone/>
              <a:defRPr/>
            </a:pPr>
            <a:r>
              <a:rPr lang="zh-CN" altLang="en-US" sz="3200">
                <a:sym typeface="+mn-ea"/>
              </a:rPr>
              <a:t>在休息观察的同时</a:t>
            </a:r>
            <a:r>
              <a:rPr lang="en-US" altLang="zh-CN" sz="3200"/>
              <a:t>     </a:t>
            </a:r>
            <a:endParaRPr lang="zh-CN" altLang="en-US" sz="3200"/>
          </a:p>
        </p:txBody>
      </p:sp>
      <p:sp>
        <p:nvSpPr>
          <p:cNvPr id="5" name="文本占位符 4"/>
          <p:cNvSpPr>
            <a:spLocks noGrp="1"/>
          </p:cNvSpPr>
          <p:nvPr>
            <p:ph type="body" idx="13"/>
          </p:nvPr>
        </p:nvSpPr>
        <p:spPr>
          <a:xfrm>
            <a:off x="1316038" y="1792288"/>
            <a:ext cx="9559925" cy="3910012"/>
          </a:xfrm>
        </p:spPr>
        <p:txBody>
          <a:bodyPr>
            <a:noAutofit/>
          </a:bodyPr>
          <a:lstStyle/>
          <a:p>
            <a:pPr eaLnBrk="1" hangingPunct="1">
              <a:defRPr/>
            </a:pPr>
            <a:r>
              <a:rPr lang="en-US" altLang="zh-CN" sz="5400" smtClean="0">
                <a:effectLst>
                  <a:outerShdw blurRad="38100" dist="38100" dir="2700000" algn="tl">
                    <a:srgbClr val="C0C0C0"/>
                  </a:outerShdw>
                </a:effectLst>
                <a:latin typeface="微软雅黑 Light"/>
                <a:ea typeface="微软雅黑" pitchFamily="34" charset="-122"/>
                <a:sym typeface="+mn-ea"/>
              </a:rPr>
              <a:t>       </a:t>
            </a:r>
            <a:r>
              <a:rPr lang="zh-CN" altLang="en-US" sz="5400" smtClean="0">
                <a:effectLst>
                  <a:outerShdw blurRad="38100" dist="38100" dir="2700000" algn="tl">
                    <a:srgbClr val="C0C0C0"/>
                  </a:outerShdw>
                </a:effectLst>
                <a:latin typeface="微软雅黑 Light"/>
                <a:ea typeface="微软雅黑" pitchFamily="34" charset="-122"/>
                <a:sym typeface="+mn-ea"/>
              </a:rPr>
              <a:t>要做好自己和家人的防护，即戴口罩、勤洗手、房间勤通风等。</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4"/>
          </p:nvPr>
        </p:nvSpPr>
        <p:spPr>
          <a:xfrm>
            <a:off x="1316038" y="730250"/>
            <a:ext cx="9558337" cy="2174875"/>
          </a:xfrm>
        </p:spPr>
        <p:txBody>
          <a:bodyPr>
            <a:noAutofit/>
          </a:bodyPr>
          <a:lstStyle/>
          <a:p>
            <a:pPr eaLnBrk="1" fontAlgn="auto" hangingPunct="1">
              <a:lnSpc>
                <a:spcPct val="100000"/>
              </a:lnSpc>
              <a:spcAft>
                <a:spcPts val="0"/>
              </a:spcAft>
              <a:buFont typeface="Arial" panose="020B0604020202020204" pitchFamily="34" charset="0"/>
              <a:buNone/>
              <a:defRPr/>
            </a:pPr>
            <a:r>
              <a:rPr lang="en-US" altLang="zh-CN" sz="3200">
                <a:latin typeface="宋体" panose="02010600030101010101" pitchFamily="2" charset="-122"/>
                <a:ea typeface="宋体" panose="02010600030101010101" pitchFamily="2" charset="-122"/>
                <a:cs typeface="宋体" panose="02010600030101010101" pitchFamily="2" charset="-122"/>
                <a:sym typeface="+mn-ea"/>
              </a:rPr>
              <a:t>    </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无流行病学史的病人如果在家休息观察后，</a:t>
            </a:r>
            <a:r>
              <a:rPr lang="zh-CN" altLang="en-US" sz="3200">
                <a:solidFill>
                  <a:schemeClr val="accent2">
                    <a:lumMod val="75000"/>
                  </a:schemeClr>
                </a:solidFill>
                <a:latin typeface="宋体" panose="02010600030101010101" pitchFamily="2" charset="-122"/>
                <a:ea typeface="宋体" panose="02010600030101010101" pitchFamily="2" charset="-122"/>
                <a:cs typeface="宋体" panose="02010600030101010101" pitchFamily="2" charset="-122"/>
                <a:sym typeface="+mn-ea"/>
              </a:rPr>
              <a:t>病情无好转甚至加重</a:t>
            </a:r>
            <a:r>
              <a:rPr lang="zh-CN" altLang="en-US" sz="3200">
                <a:latin typeface="宋体" panose="02010600030101010101" pitchFamily="2" charset="-122"/>
                <a:ea typeface="宋体" panose="02010600030101010101" pitchFamily="2" charset="-122"/>
                <a:cs typeface="宋体" panose="02010600030101010101" pitchFamily="2" charset="-122"/>
                <a:sym typeface="+mn-ea"/>
              </a:rPr>
              <a:t>，例如出现持续发热超过</a:t>
            </a:r>
            <a:r>
              <a:rPr lang="en-US" altLang="zh-CN" sz="3200">
                <a:latin typeface="宋体" panose="02010600030101010101" pitchFamily="2" charset="-122"/>
                <a:ea typeface="宋体" panose="02010600030101010101" pitchFamily="2" charset="-122"/>
                <a:cs typeface="宋体" panose="02010600030101010101" pitchFamily="2" charset="-122"/>
                <a:sym typeface="+mn-ea"/>
              </a:rPr>
              <a:t>72</a:t>
            </a:r>
            <a:r>
              <a:rPr sz="3200">
                <a:latin typeface="宋体" panose="02010600030101010101" pitchFamily="2" charset="-122"/>
                <a:ea typeface="宋体" panose="02010600030101010101" pitchFamily="2" charset="-122"/>
                <a:cs typeface="宋体" panose="02010600030101010101" pitchFamily="2" charset="-122"/>
                <a:sym typeface="+mn-ea"/>
              </a:rPr>
              <a:t>小时，咳嗽、气促加重；或有上述流行病学史中任意一项或多项的病人。</a:t>
            </a:r>
            <a:endParaRPr sz="3200">
              <a:latin typeface="宋体" panose="02010600030101010101" pitchFamily="2" charset="-122"/>
              <a:ea typeface="宋体" panose="02010600030101010101" pitchFamily="2" charset="-122"/>
              <a:cs typeface="宋体" panose="02010600030101010101" pitchFamily="2" charset="-122"/>
            </a:endParaRPr>
          </a:p>
        </p:txBody>
      </p:sp>
      <p:sp>
        <p:nvSpPr>
          <p:cNvPr id="3" name="文本占位符 2"/>
          <p:cNvSpPr>
            <a:spLocks noGrp="1"/>
          </p:cNvSpPr>
          <p:nvPr>
            <p:ph type="body" idx="13"/>
          </p:nvPr>
        </p:nvSpPr>
        <p:spPr>
          <a:xfrm>
            <a:off x="1316038" y="2905125"/>
            <a:ext cx="9559925" cy="2797175"/>
          </a:xfrm>
        </p:spPr>
        <p:txBody>
          <a:bodyPr>
            <a:normAutofit fontScale="90000"/>
          </a:bodyPr>
          <a:lstStyle/>
          <a:p>
            <a:pPr eaLnBrk="1" fontAlgn="auto" hangingPunct="1">
              <a:spcAft>
                <a:spcPts val="0"/>
              </a:spcAft>
              <a:buFont typeface="Arial" panose="020B0604020202020204" pitchFamily="34" charset="0"/>
              <a:buNone/>
              <a:defRPr/>
            </a:pPr>
            <a:r>
              <a:rPr lang="en-US" altLang="zh-CN">
                <a:latin typeface="叶根友毛笔行书2.0版" panose="02010601030101010101" charset="-122"/>
                <a:ea typeface="叶根友毛笔行书2.0版" panose="02010601030101010101" charset="-122"/>
                <a:sym typeface="+mn-ea"/>
              </a:rPr>
              <a:t>      </a:t>
            </a:r>
            <a:r>
              <a:rPr lang="zh-CN" altLang="en-US">
                <a:latin typeface="叶根友毛笔行书2.0版" panose="02010601030101010101" charset="-122"/>
                <a:ea typeface="叶根友毛笔行书2.0版" panose="02010601030101010101" charset="-122"/>
                <a:sym typeface="+mn-ea"/>
              </a:rPr>
              <a:t>应立即到当地指定医疗机构进行就诊排查。</a:t>
            </a:r>
          </a:p>
        </p:txBody>
      </p:sp>
      <p:sp>
        <p:nvSpPr>
          <p:cNvPr id="4" name="日期占位符 3"/>
          <p:cNvSpPr>
            <a:spLocks noGrp="1"/>
          </p:cNvSpPr>
          <p:nvPr>
            <p:ph type="dt" sz="quarter" idx="15"/>
          </p:nvPr>
        </p:nvSpPr>
        <p:spPr/>
        <p:txBody>
          <a:bodyPr/>
          <a:lstStyle/>
          <a:p>
            <a:pPr>
              <a:defRPr/>
            </a:pPr>
            <a:fld id="{D997B5FA-0921-464F-AAE1-844C04324D75}" type="datetime8">
              <a:rPr lang="zh-CN" altLang="en-US"/>
              <a:pPr>
                <a:defRPr/>
              </a:pPr>
              <a:t>2020年6月8日8时27分</a:t>
            </a:fld>
            <a:endParaRPr lang="zh-CN" altLang="en-US"/>
          </a:p>
        </p:txBody>
      </p:sp>
      <p:sp>
        <p:nvSpPr>
          <p:cNvPr id="5" name="页脚占位符 4"/>
          <p:cNvSpPr>
            <a:spLocks noGrp="1"/>
          </p:cNvSpPr>
          <p:nvPr>
            <p:ph type="ftr" sz="quarter" idx="16"/>
          </p:nvPr>
        </p:nvSpPr>
        <p:spPr/>
        <p:txBody>
          <a:bodyPr/>
          <a:lstStyle/>
          <a:p>
            <a:pPr>
              <a:defRPr/>
            </a:pPr>
            <a:r>
              <a:rPr lang="zh-CN" altLang="en-US"/>
              <a:t>湘南幼专学前教育系</a:t>
            </a:r>
          </a:p>
        </p:txBody>
      </p:sp>
      <p:sp>
        <p:nvSpPr>
          <p:cNvPr id="6" name="灯片编号占位符 5"/>
          <p:cNvSpPr>
            <a:spLocks noGrp="1"/>
          </p:cNvSpPr>
          <p:nvPr>
            <p:ph type="sldNum" sz="quarter" idx="17"/>
          </p:nvPr>
        </p:nvSpPr>
        <p:spPr/>
        <p:txBody>
          <a:bodyPr/>
          <a:lstStyle/>
          <a:p>
            <a:pPr>
              <a:lnSpc>
                <a:spcPct val="150000"/>
              </a:lnSpc>
              <a:defRPr/>
            </a:pPr>
            <a:fld id="{A446C436-3C09-47AC-9FAF-23C6A27F0DF8}" type="slidenum">
              <a:rPr lang="zh-CN" altLang="en-US"/>
              <a:pPr>
                <a:lnSpc>
                  <a:spcPct val="150000"/>
                </a:lnSpc>
                <a:defRPr/>
              </a:pPr>
              <a:t>67</a:t>
            </a:fld>
            <a:endParaRPr lang="zh-CN"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4181475" y="1765300"/>
            <a:ext cx="7172325" cy="4335463"/>
          </a:xfrm>
        </p:spPr>
        <p:txBody>
          <a:bodyPr>
            <a:normAutofit fontScale="80000"/>
          </a:bodyPr>
          <a:lstStyle/>
          <a:p>
            <a:pPr eaLnBrk="1" fontAlgn="auto" hangingPunct="1">
              <a:spcAft>
                <a:spcPts val="0"/>
              </a:spcAft>
              <a:buFont typeface="Arial" panose="020B0604020202020204" pitchFamily="34" charset="0"/>
              <a:buChar char="•"/>
              <a:defRPr/>
            </a:pPr>
            <a:r>
              <a:rPr lang="zh-CN" altLang="en-US"/>
              <a:t>①要</a:t>
            </a:r>
            <a:r>
              <a:rPr lang="zh-CN" altLang="en-US">
                <a:solidFill>
                  <a:schemeClr val="accent2">
                    <a:lumMod val="75000"/>
                  </a:schemeClr>
                </a:solidFill>
              </a:rPr>
              <a:t>提前就近</a:t>
            </a:r>
            <a:r>
              <a:rPr lang="zh-CN" altLang="en-US"/>
              <a:t>选择有</a:t>
            </a:r>
            <a:r>
              <a:rPr lang="zh-CN" altLang="en-US">
                <a:solidFill>
                  <a:schemeClr val="accent2">
                    <a:lumMod val="75000"/>
                  </a:schemeClr>
                </a:solidFill>
              </a:rPr>
              <a:t>发热门诊</a:t>
            </a:r>
            <a:r>
              <a:rPr lang="zh-CN" altLang="en-US"/>
              <a:t>的</a:t>
            </a:r>
            <a:r>
              <a:rPr lang="zh-CN" altLang="en-US">
                <a:solidFill>
                  <a:schemeClr val="accent2">
                    <a:lumMod val="75000"/>
                  </a:schemeClr>
                </a:solidFill>
              </a:rPr>
              <a:t>定点医院</a:t>
            </a:r>
            <a:r>
              <a:rPr lang="zh-CN" altLang="en-US"/>
              <a:t>就诊；</a:t>
            </a:r>
          </a:p>
          <a:p>
            <a:pPr eaLnBrk="1" fontAlgn="auto" hangingPunct="1">
              <a:spcAft>
                <a:spcPts val="0"/>
              </a:spcAft>
              <a:buFont typeface="Arial" panose="020B0604020202020204" pitchFamily="34" charset="0"/>
              <a:buChar char="•"/>
              <a:defRPr/>
            </a:pPr>
            <a:r>
              <a:rPr lang="zh-CN" altLang="en-US"/>
              <a:t>②尽量</a:t>
            </a:r>
            <a:r>
              <a:rPr lang="zh-CN" altLang="en-US">
                <a:solidFill>
                  <a:schemeClr val="accent2">
                    <a:lumMod val="75000"/>
                  </a:schemeClr>
                </a:solidFill>
              </a:rPr>
              <a:t>避免搭乘公共交通工具</a:t>
            </a:r>
            <a:r>
              <a:rPr lang="zh-CN" altLang="en-US"/>
              <a:t>，可选择自驾车、骑车或步行等方式前往。如果病情较重，可以呼叫救护车（急救电话：</a:t>
            </a:r>
            <a:r>
              <a:rPr lang="en-US" altLang="zh-CN"/>
              <a:t>120</a:t>
            </a:r>
            <a:r>
              <a:rPr lang="zh-CN" altLang="en-US"/>
              <a:t>）或使用私家车运送患者。</a:t>
            </a:r>
          </a:p>
          <a:p>
            <a:pPr eaLnBrk="1" fontAlgn="auto" hangingPunct="1">
              <a:spcAft>
                <a:spcPts val="0"/>
              </a:spcAft>
              <a:buFont typeface="Arial" panose="020B0604020202020204" pitchFamily="34" charset="0"/>
              <a:buChar char="•"/>
              <a:defRPr/>
            </a:pPr>
            <a:r>
              <a:rPr lang="zh-CN" altLang="en-US"/>
              <a:t>运送途中应尽量打</a:t>
            </a:r>
            <a:r>
              <a:rPr lang="zh-CN" altLang="en-US">
                <a:solidFill>
                  <a:schemeClr val="accent2">
                    <a:lumMod val="75000"/>
                  </a:schemeClr>
                </a:solidFill>
              </a:rPr>
              <a:t>开</a:t>
            </a:r>
            <a:r>
              <a:rPr lang="zh-CN" altLang="en-US"/>
              <a:t>车</a:t>
            </a:r>
            <a:r>
              <a:rPr lang="zh-CN" altLang="en-US">
                <a:solidFill>
                  <a:schemeClr val="accent2">
                    <a:lumMod val="75000"/>
                  </a:schemeClr>
                </a:solidFill>
              </a:rPr>
              <a:t>窗</a:t>
            </a:r>
            <a:r>
              <a:rPr lang="zh-CN" altLang="en-US"/>
              <a:t>保持</a:t>
            </a:r>
            <a:r>
              <a:rPr lang="zh-CN" altLang="en-US">
                <a:solidFill>
                  <a:schemeClr val="accent2">
                    <a:lumMod val="75000"/>
                  </a:schemeClr>
                </a:solidFill>
              </a:rPr>
              <a:t>通风</a:t>
            </a:r>
            <a:r>
              <a:rPr lang="zh-CN" altLang="en-US"/>
              <a:t>；</a:t>
            </a:r>
          </a:p>
        </p:txBody>
      </p:sp>
      <p:sp>
        <p:nvSpPr>
          <p:cNvPr id="3" name="标题 2"/>
          <p:cNvSpPr>
            <a:spLocks noGrp="1"/>
          </p:cNvSpPr>
          <p:nvPr>
            <p:ph type="title"/>
          </p:nvPr>
        </p:nvSpPr>
        <p:spPr>
          <a:xfrm>
            <a:off x="838200" y="557213"/>
            <a:ext cx="10515600" cy="989012"/>
          </a:xfrm>
        </p:spPr>
        <p:txBody>
          <a:bodyPr/>
          <a:lstStyle/>
          <a:p>
            <a:pPr>
              <a:spcAft>
                <a:spcPts val="0"/>
              </a:spcAft>
              <a:defRPr/>
            </a:pP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2.</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就医时应注意什么？</a:t>
            </a:r>
          </a:p>
        </p:txBody>
      </p:sp>
      <p:pic>
        <p:nvPicPr>
          <p:cNvPr id="103427" name="图片占位符 5"/>
          <p:cNvPicPr>
            <a:picLocks noGrp="1" noChangeAspect="1"/>
          </p:cNvPicPr>
          <p:nvPr>
            <p:ph type="pic" idx="4294967295"/>
          </p:nvPr>
        </p:nvPicPr>
        <p:blipFill>
          <a:blip r:embed="rId2"/>
          <a:srcRect/>
          <a:stretch>
            <a:fillRect/>
          </a:stretch>
        </p:blipFill>
        <p:spPr>
          <a:xfrm>
            <a:off x="1187450" y="1908175"/>
            <a:ext cx="2613025" cy="3697288"/>
          </a:xfr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4422775" y="746125"/>
            <a:ext cx="6931025" cy="5354638"/>
          </a:xfrm>
        </p:spPr>
        <p:txBody>
          <a:bodyPr>
            <a:normAutofit fontScale="90000" lnSpcReduction="10000"/>
          </a:bodyPr>
          <a:lstStyle/>
          <a:p>
            <a:pPr eaLnBrk="1" fontAlgn="auto" hangingPunct="1">
              <a:lnSpc>
                <a:spcPct val="200000"/>
              </a:lnSpc>
              <a:spcAft>
                <a:spcPts val="0"/>
              </a:spcAft>
              <a:buFont typeface="Arial" panose="020B0604020202020204" pitchFamily="34" charset="0"/>
              <a:buChar char="•"/>
              <a:defRPr/>
            </a:pPr>
            <a:r>
              <a:rPr lang="zh-CN" altLang="en-US">
                <a:sym typeface="+mn-ea"/>
              </a:rPr>
              <a:t>③就医全过程应该</a:t>
            </a:r>
            <a:r>
              <a:rPr lang="zh-CN" altLang="en-US">
                <a:solidFill>
                  <a:schemeClr val="accent2">
                    <a:lumMod val="75000"/>
                  </a:schemeClr>
                </a:solidFill>
                <a:sym typeface="+mn-ea"/>
              </a:rPr>
              <a:t>佩戴口罩</a:t>
            </a:r>
            <a:r>
              <a:rPr lang="zh-CN" altLang="en-US">
                <a:sym typeface="+mn-ea"/>
              </a:rPr>
              <a:t>。如果没有口罩，应先待在家里，委托其他人购买口罩后再就医，陪同者也必须佩戴口罩；</a:t>
            </a:r>
          </a:p>
          <a:p>
            <a:pPr eaLnBrk="1" fontAlgn="auto" hangingPunct="1">
              <a:lnSpc>
                <a:spcPct val="200000"/>
              </a:lnSpc>
              <a:spcAft>
                <a:spcPts val="0"/>
              </a:spcAft>
              <a:buFont typeface="Arial" panose="020B0604020202020204" pitchFamily="34" charset="0"/>
              <a:buChar char="•"/>
              <a:defRPr/>
            </a:pPr>
            <a:r>
              <a:rPr lang="zh-CN" altLang="en-US">
                <a:sym typeface="+mn-ea"/>
              </a:rPr>
              <a:t>④密切接触者应时刻保持</a:t>
            </a:r>
            <a:r>
              <a:rPr lang="zh-CN" altLang="en-US">
                <a:solidFill>
                  <a:schemeClr val="accent2">
                    <a:lumMod val="75000"/>
                  </a:schemeClr>
                </a:solidFill>
                <a:sym typeface="+mn-ea"/>
              </a:rPr>
              <a:t>呼吸道卫生</a:t>
            </a:r>
            <a:r>
              <a:rPr lang="zh-CN" altLang="en-US">
                <a:sym typeface="+mn-ea"/>
              </a:rPr>
              <a:t>和</a:t>
            </a:r>
            <a:r>
              <a:rPr lang="zh-CN" altLang="en-US">
                <a:solidFill>
                  <a:schemeClr val="accent2">
                    <a:lumMod val="75000"/>
                  </a:schemeClr>
                </a:solidFill>
                <a:sym typeface="+mn-ea"/>
              </a:rPr>
              <a:t>手卫生</a:t>
            </a:r>
            <a:r>
              <a:rPr lang="zh-CN" altLang="en-US">
                <a:sym typeface="+mn-ea"/>
              </a:rPr>
              <a:t>。公共场所应</a:t>
            </a:r>
            <a:r>
              <a:rPr lang="zh-CN" altLang="en-US">
                <a:solidFill>
                  <a:schemeClr val="accent2">
                    <a:lumMod val="75000"/>
                  </a:schemeClr>
                </a:solidFill>
                <a:sym typeface="+mn-ea"/>
              </a:rPr>
              <a:t>尽可能远离其他人</a:t>
            </a:r>
            <a:r>
              <a:rPr lang="zh-CN" altLang="en-US">
                <a:sym typeface="+mn-ea"/>
              </a:rPr>
              <a:t>（</a:t>
            </a:r>
            <a:r>
              <a:rPr lang="zh-CN" altLang="en-US">
                <a:solidFill>
                  <a:schemeClr val="accent2">
                    <a:lumMod val="75000"/>
                  </a:schemeClr>
                </a:solidFill>
                <a:sym typeface="+mn-ea"/>
              </a:rPr>
              <a:t>至少</a:t>
            </a:r>
            <a:r>
              <a:rPr lang="en-US" altLang="zh-CN">
                <a:solidFill>
                  <a:schemeClr val="accent2">
                    <a:lumMod val="75000"/>
                  </a:schemeClr>
                </a:solidFill>
                <a:sym typeface="+mn-ea"/>
              </a:rPr>
              <a:t>1</a:t>
            </a:r>
            <a:r>
              <a:rPr lang="zh-CN" altLang="en-US">
                <a:solidFill>
                  <a:schemeClr val="accent2">
                    <a:lumMod val="75000"/>
                  </a:schemeClr>
                </a:solidFill>
                <a:sym typeface="+mn-ea"/>
              </a:rPr>
              <a:t>米</a:t>
            </a:r>
            <a:r>
              <a:rPr lang="zh-CN" altLang="en-US">
                <a:sym typeface="+mn-ea"/>
              </a:rPr>
              <a:t>）</a:t>
            </a:r>
            <a:endParaRPr lang="zh-CN" altLang="en-US"/>
          </a:p>
        </p:txBody>
      </p:sp>
      <p:pic>
        <p:nvPicPr>
          <p:cNvPr id="104450" name="图片 6"/>
          <p:cNvPicPr>
            <a:picLocks noChangeAspect="1"/>
          </p:cNvPicPr>
          <p:nvPr/>
        </p:nvPicPr>
        <p:blipFill>
          <a:blip r:embed="rId2"/>
          <a:srcRect/>
          <a:stretch>
            <a:fillRect/>
          </a:stretch>
        </p:blipFill>
        <p:spPr bwMode="auto">
          <a:xfrm>
            <a:off x="1311275" y="3841750"/>
            <a:ext cx="2071688" cy="2205038"/>
          </a:xfrm>
          <a:prstGeom prst="rect">
            <a:avLst/>
          </a:prstGeom>
          <a:noFill/>
          <a:ln w="9525">
            <a:noFill/>
            <a:miter lim="800000"/>
            <a:headEnd/>
            <a:tailEnd/>
          </a:ln>
        </p:spPr>
      </p:pic>
      <p:pic>
        <p:nvPicPr>
          <p:cNvPr id="104451" name="图片 7"/>
          <p:cNvPicPr>
            <a:picLocks noChangeAspect="1"/>
          </p:cNvPicPr>
          <p:nvPr/>
        </p:nvPicPr>
        <p:blipFill>
          <a:blip r:embed="rId3">
            <a:clrChange>
              <a:clrFrom>
                <a:srgbClr val="FEFEFE"/>
              </a:clrFrom>
              <a:clrTo>
                <a:srgbClr val="FEFEFE">
                  <a:alpha val="0"/>
                </a:srgbClr>
              </a:clrTo>
            </a:clrChange>
          </a:blip>
          <a:srcRect/>
          <a:stretch>
            <a:fillRect/>
          </a:stretch>
        </p:blipFill>
        <p:spPr bwMode="auto">
          <a:xfrm>
            <a:off x="3186113" y="4522788"/>
            <a:ext cx="735012" cy="604837"/>
          </a:xfrm>
          <a:prstGeom prst="rect">
            <a:avLst/>
          </a:prstGeom>
          <a:noFill/>
          <a:ln w="9525">
            <a:noFill/>
            <a:miter lim="800000"/>
            <a:headEnd/>
            <a:tailEnd/>
          </a:ln>
        </p:spPr>
      </p:pic>
      <p:pic>
        <p:nvPicPr>
          <p:cNvPr id="104452" name="图片占位符 11"/>
          <p:cNvPicPr>
            <a:picLocks noGrp="1" noChangeAspect="1"/>
          </p:cNvPicPr>
          <p:nvPr>
            <p:ph type="pic" idx="13"/>
          </p:nvPr>
        </p:nvPicPr>
        <p:blipFill>
          <a:blip r:embed="rId4"/>
          <a:srcRect/>
          <a:stretch>
            <a:fillRect/>
          </a:stretch>
        </p:blipFill>
        <p:spPr>
          <a:xfrm>
            <a:off x="1341438" y="1060450"/>
            <a:ext cx="2041525" cy="2603500"/>
          </a:xfrm>
        </p:spPr>
      </p:pic>
      <p:pic>
        <p:nvPicPr>
          <p:cNvPr id="104453" name="图片 9"/>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3111500" y="1751013"/>
            <a:ext cx="885825" cy="560387"/>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6"/>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ym typeface="+mn-ea"/>
              </a:rPr>
              <a:t>⑤考虑到就诊时可能出现咳痰、呕吐等情况，应尽量</a:t>
            </a:r>
            <a:r>
              <a:rPr lang="zh-CN" altLang="en-US">
                <a:solidFill>
                  <a:schemeClr val="accent2">
                    <a:lumMod val="75000"/>
                  </a:schemeClr>
                </a:solidFill>
                <a:sym typeface="+mn-ea"/>
              </a:rPr>
              <a:t>随身准备垃圾袋</a:t>
            </a:r>
            <a:r>
              <a:rPr lang="zh-CN" altLang="en-US">
                <a:sym typeface="+mn-ea"/>
              </a:rPr>
              <a:t>；</a:t>
            </a:r>
          </a:p>
          <a:p>
            <a:pPr eaLnBrk="1" fontAlgn="auto" hangingPunct="1">
              <a:spcAft>
                <a:spcPts val="0"/>
              </a:spcAft>
              <a:buFont typeface="Arial" panose="020B0604020202020204" pitchFamily="34" charset="0"/>
              <a:buChar char="•"/>
              <a:defRPr/>
            </a:pPr>
            <a:r>
              <a:rPr lang="zh-CN" altLang="en-US">
                <a:sym typeface="+mn-ea"/>
              </a:rPr>
              <a:t>⑥就医时，应如实</a:t>
            </a:r>
            <a:r>
              <a:rPr lang="zh-CN" altLang="en-US">
                <a:solidFill>
                  <a:schemeClr val="accent2">
                    <a:lumMod val="75000"/>
                  </a:schemeClr>
                </a:solidFill>
                <a:sym typeface="+mn-ea"/>
              </a:rPr>
              <a:t>详细讲述患者情况</a:t>
            </a:r>
            <a:r>
              <a:rPr lang="zh-CN" altLang="en-US">
                <a:sym typeface="+mn-ea"/>
              </a:rPr>
              <a:t>和</a:t>
            </a:r>
            <a:r>
              <a:rPr lang="zh-CN" altLang="en-US">
                <a:solidFill>
                  <a:schemeClr val="accent2">
                    <a:lumMod val="75000"/>
                  </a:schemeClr>
                </a:solidFill>
                <a:sym typeface="+mn-ea"/>
              </a:rPr>
              <a:t>就医过程</a:t>
            </a:r>
            <a:r>
              <a:rPr lang="zh-CN" altLang="en-US">
                <a:sym typeface="+mn-ea"/>
              </a:rPr>
              <a:t>，尤其应告知医生</a:t>
            </a:r>
            <a:r>
              <a:rPr lang="zh-CN" altLang="en-US" sz="4000">
                <a:solidFill>
                  <a:schemeClr val="accent2">
                    <a:lumMod val="75000"/>
                  </a:schemeClr>
                </a:solidFill>
                <a:latin typeface="叶根友毛笔行书2.0版" panose="02010601030101010101" charset="-122"/>
                <a:ea typeface="叶根友毛笔行书2.0版" panose="02010601030101010101" charset="-122"/>
                <a:sym typeface="+mn-ea"/>
              </a:rPr>
              <a:t>有无疫情相关流行病学史</a:t>
            </a:r>
            <a:r>
              <a:rPr lang="zh-CN" altLang="en-US">
                <a:sym typeface="+mn-ea"/>
              </a:rPr>
              <a:t>等。</a:t>
            </a:r>
            <a:endParaRPr lang="zh-CN" altLang="en-US"/>
          </a:p>
        </p:txBody>
      </p:sp>
      <p:sp>
        <p:nvSpPr>
          <p:cNvPr id="4" name="日期占位符 3"/>
          <p:cNvSpPr>
            <a:spLocks noGrp="1"/>
          </p:cNvSpPr>
          <p:nvPr>
            <p:ph type="dt" sz="quarter" idx="4294967295"/>
          </p:nvPr>
        </p:nvSpPr>
        <p:spPr>
          <a:xfrm>
            <a:off x="0" y="6248400"/>
            <a:ext cx="2743200" cy="365125"/>
          </a:xfrm>
        </p:spPr>
        <p:txBody>
          <a:bodyPr/>
          <a:lstStyle/>
          <a:p>
            <a:pPr>
              <a:defRPr/>
            </a:pPr>
            <a:fld id="{D997B5FA-0921-464F-AAE1-844C04324D75}" type="datetime8">
              <a:rPr lang="zh-CN" altLang="en-US"/>
              <a:pPr>
                <a:defRPr/>
              </a:pPr>
              <a:t>2020年6月8日8时27分</a:t>
            </a:fld>
            <a:endParaRPr lang="zh-CN" altLang="en-US"/>
          </a:p>
        </p:txBody>
      </p:sp>
      <p:sp>
        <p:nvSpPr>
          <p:cNvPr id="5" name="页脚占位符 4"/>
          <p:cNvSpPr>
            <a:spLocks noGrp="1"/>
          </p:cNvSpPr>
          <p:nvPr>
            <p:ph type="ftr" sz="quarter" idx="4294967295"/>
          </p:nvPr>
        </p:nvSpPr>
        <p:spPr>
          <a:xfrm>
            <a:off x="0" y="6248400"/>
            <a:ext cx="4114800" cy="365125"/>
          </a:xfrm>
        </p:spPr>
        <p:txBody>
          <a:bodyPr/>
          <a:lstStyle/>
          <a:p>
            <a:pPr>
              <a:defRPr/>
            </a:pPr>
            <a:r>
              <a:rPr lang="zh-CN" altLang="en-US"/>
              <a:t>湘南幼专学前教育系</a:t>
            </a:r>
          </a:p>
        </p:txBody>
      </p:sp>
      <p:sp>
        <p:nvSpPr>
          <p:cNvPr id="6" name="灯片编号占位符 5"/>
          <p:cNvSpPr>
            <a:spLocks noGrp="1"/>
          </p:cNvSpPr>
          <p:nvPr>
            <p:ph type="sldNum" sz="quarter" idx="4294967295"/>
          </p:nvPr>
        </p:nvSpPr>
        <p:spPr>
          <a:xfrm>
            <a:off x="9448800" y="6248400"/>
            <a:ext cx="2743200" cy="365125"/>
          </a:xfrm>
        </p:spPr>
        <p:txBody>
          <a:bodyPr/>
          <a:lstStyle/>
          <a:p>
            <a:pPr>
              <a:defRPr/>
            </a:pPr>
            <a:fld id="{2A577DF9-2D7F-4524-98E5-CBE11C7CA3C0}" type="slidenum">
              <a:rPr lang="zh-CN" altLang="en-US"/>
              <a:pPr>
                <a:defRPr/>
              </a:pPr>
              <a:t>70</a:t>
            </a:fld>
            <a:endParaRPr lang="zh-CN" altLang="en-US"/>
          </a:p>
        </p:txBody>
      </p:sp>
      <p:pic>
        <p:nvPicPr>
          <p:cNvPr id="105477" name="图片 10"/>
          <p:cNvPicPr>
            <a:picLocks noChangeAspect="1"/>
          </p:cNvPicPr>
          <p:nvPr/>
        </p:nvPicPr>
        <p:blipFill>
          <a:blip r:embed="rId2"/>
          <a:srcRect/>
          <a:stretch>
            <a:fillRect/>
          </a:stretch>
        </p:blipFill>
        <p:spPr bwMode="auto">
          <a:xfrm>
            <a:off x="6394450" y="4381500"/>
            <a:ext cx="3213100" cy="17272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a:xfrm>
            <a:off x="5749925" y="1287463"/>
            <a:ext cx="5603875" cy="4813300"/>
          </a:xfrm>
        </p:spPr>
        <p:txBody>
          <a:bodyPr>
            <a:normAutofit fontScale="90000"/>
          </a:bodyPr>
          <a:lstStyle/>
          <a:p>
            <a:pPr eaLnBrk="1" fontAlgn="auto" hangingPunct="1">
              <a:spcAft>
                <a:spcPts val="0"/>
              </a:spcAft>
              <a:buFont typeface="Arial" panose="020B0604020202020204" pitchFamily="34" charset="0"/>
              <a:buChar char="•"/>
              <a:defRPr/>
            </a:pPr>
            <a:r>
              <a:rPr lang="zh-CN" altLang="en-US">
                <a:latin typeface="楷体" panose="02010609060101010101" charset="-122"/>
                <a:ea typeface="楷体" panose="02010609060101010101" charset="-122"/>
              </a:rPr>
              <a:t>患者情况</a:t>
            </a:r>
          </a:p>
          <a:p>
            <a:pPr eaLnBrk="1" fontAlgn="auto" hangingPunct="1">
              <a:spcAft>
                <a:spcPts val="0"/>
              </a:spcAft>
              <a:buFont typeface="Arial" panose="020B0604020202020204" pitchFamily="34" charset="0"/>
              <a:buChar char="•"/>
              <a:defRPr/>
            </a:pPr>
            <a:r>
              <a:rPr lang="zh-CN" altLang="en-US">
                <a:latin typeface="楷体" panose="02010609060101010101" charset="-122"/>
                <a:ea typeface="楷体" panose="02010609060101010101" charset="-122"/>
              </a:rPr>
              <a:t>就医过程</a:t>
            </a:r>
          </a:p>
          <a:p>
            <a:pPr eaLnBrk="1" fontAlgn="auto" hangingPunct="1">
              <a:spcAft>
                <a:spcPts val="0"/>
              </a:spcAft>
              <a:buFont typeface="Arial" panose="020B0604020202020204" pitchFamily="34" charset="0"/>
              <a:buChar char="•"/>
              <a:defRPr/>
            </a:pP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疫情相关流行病学史：</a:t>
            </a:r>
            <a:r>
              <a:rPr lang="zh-CN" altLang="en-US">
                <a:latin typeface="楷体" panose="02010609060101010101" charset="-122"/>
                <a:ea typeface="楷体" panose="02010609060101010101" charset="-122"/>
              </a:rPr>
              <a:t>近期的武汉或疫情高发区的旅行和居住史、肺炎患者或疑似患者的接触史、动物接触史等。</a:t>
            </a:r>
          </a:p>
        </p:txBody>
      </p:sp>
      <p:pic>
        <p:nvPicPr>
          <p:cNvPr id="106498" name="图片占位符 5"/>
          <p:cNvPicPr>
            <a:picLocks noGrp="1" noChangeAspect="1"/>
          </p:cNvPicPr>
          <p:nvPr>
            <p:ph type="pic" idx="13"/>
          </p:nvPr>
        </p:nvPicPr>
        <p:blipFill>
          <a:blip r:embed="rId2"/>
          <a:srcRect/>
          <a:stretch>
            <a:fillRect/>
          </a:stretch>
        </p:blipFill>
        <p:spPr>
          <a:xfrm>
            <a:off x="1538288" y="1287463"/>
            <a:ext cx="3403600" cy="4813300"/>
          </a:xfr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5387975" y="1765300"/>
            <a:ext cx="5965825" cy="4335463"/>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t>到达门诊后，患者首先会被引导至</a:t>
            </a:r>
            <a:r>
              <a:rPr lang="zh-CN" altLang="en-US">
                <a:solidFill>
                  <a:schemeClr val="accent2">
                    <a:lumMod val="75000"/>
                  </a:schemeClr>
                </a:solidFill>
              </a:rPr>
              <a:t>预检分诊处</a:t>
            </a:r>
            <a:r>
              <a:rPr lang="zh-CN" altLang="en-US"/>
              <a:t>，由</a:t>
            </a:r>
            <a:r>
              <a:rPr lang="zh-CN" altLang="en-US">
                <a:solidFill>
                  <a:schemeClr val="accent2">
                    <a:lumMod val="75000"/>
                  </a:schemeClr>
                </a:solidFill>
              </a:rPr>
              <a:t>护士测量体温</a:t>
            </a:r>
            <a:r>
              <a:rPr lang="zh-CN" altLang="en-US"/>
              <a:t>。</a:t>
            </a:r>
          </a:p>
          <a:p>
            <a:pPr eaLnBrk="1" fontAlgn="auto" hangingPunct="1">
              <a:spcAft>
                <a:spcPts val="0"/>
              </a:spcAft>
              <a:buFont typeface="Arial" panose="020B0604020202020204" pitchFamily="34" charset="0"/>
              <a:buChar char="•"/>
              <a:defRPr/>
            </a:pPr>
            <a:r>
              <a:rPr lang="zh-CN" altLang="en-US"/>
              <a:t>如果有</a:t>
            </a:r>
            <a:r>
              <a:rPr lang="zh-CN" altLang="en-US">
                <a:solidFill>
                  <a:schemeClr val="accent2">
                    <a:lumMod val="75000"/>
                  </a:schemeClr>
                </a:solidFill>
              </a:rPr>
              <a:t>发热、咳嗽</a:t>
            </a:r>
            <a:r>
              <a:rPr lang="zh-CN" altLang="en-US"/>
              <a:t>等症状，护士会引导患者</a:t>
            </a:r>
            <a:r>
              <a:rPr lang="zh-CN" altLang="en-US">
                <a:solidFill>
                  <a:schemeClr val="accent2">
                    <a:lumMod val="75000"/>
                  </a:schemeClr>
                </a:solidFill>
              </a:rPr>
              <a:t>戴上医用口罩</a:t>
            </a:r>
            <a:r>
              <a:rPr lang="zh-CN" altLang="en-US"/>
              <a:t>，将其引导</a:t>
            </a:r>
            <a:r>
              <a:rPr lang="zh-CN" altLang="en-US">
                <a:solidFill>
                  <a:schemeClr val="tx1"/>
                </a:solidFill>
              </a:rPr>
              <a:t>至</a:t>
            </a:r>
            <a:r>
              <a:rPr lang="zh-CN" altLang="en-US">
                <a:solidFill>
                  <a:schemeClr val="accent2">
                    <a:lumMod val="75000"/>
                  </a:schemeClr>
                </a:solidFill>
              </a:rPr>
              <a:t>发热门诊就诊</a:t>
            </a:r>
            <a:r>
              <a:rPr lang="zh-CN" altLang="en-US"/>
              <a:t>。</a:t>
            </a:r>
          </a:p>
        </p:txBody>
      </p:sp>
      <p:sp>
        <p:nvSpPr>
          <p:cNvPr id="3" name="标题 2"/>
          <p:cNvSpPr>
            <a:spLocks noGrp="1"/>
          </p:cNvSpPr>
          <p:nvPr>
            <p:ph type="title"/>
          </p:nvPr>
        </p:nvSpPr>
        <p:spPr>
          <a:xfrm>
            <a:off x="838200" y="557213"/>
            <a:ext cx="10515600" cy="989012"/>
          </a:xfrm>
        </p:spPr>
        <p:txBody>
          <a:bodyPr/>
          <a:lstStyle/>
          <a:p>
            <a:pPr>
              <a:spcAft>
                <a:spcPts val="0"/>
              </a:spcAft>
              <a:defRPr/>
            </a:pP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3.</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就医流程如何？需要做什么检查确诊？</a:t>
            </a:r>
          </a:p>
        </p:txBody>
      </p:sp>
      <p:pic>
        <p:nvPicPr>
          <p:cNvPr id="107523" name="图片占位符 5"/>
          <p:cNvPicPr>
            <a:picLocks noGrp="1" noChangeAspect="1"/>
          </p:cNvPicPr>
          <p:nvPr>
            <p:ph type="pic" idx="4294967295"/>
          </p:nvPr>
        </p:nvPicPr>
        <p:blipFill>
          <a:blip r:embed="rId2"/>
          <a:srcRect/>
          <a:stretch>
            <a:fillRect/>
          </a:stretch>
        </p:blipFill>
        <p:spPr>
          <a:xfrm>
            <a:off x="927100" y="2319338"/>
            <a:ext cx="4294188" cy="3227387"/>
          </a:xfr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4422775" y="1060450"/>
            <a:ext cx="6931025" cy="5040313"/>
          </a:xfrm>
        </p:spPr>
        <p:txBody>
          <a:bodyPr/>
          <a:lstStyle/>
          <a:p>
            <a:pPr eaLnBrk="1" fontAlgn="auto" hangingPunct="1">
              <a:spcAft>
                <a:spcPts val="0"/>
              </a:spcAft>
              <a:buFont typeface="Arial" panose="020B0604020202020204" pitchFamily="34" charset="0"/>
              <a:buChar char="•"/>
              <a:defRPr/>
            </a:pPr>
            <a:r>
              <a:rPr lang="zh-CN" altLang="en-US">
                <a:solidFill>
                  <a:schemeClr val="accent2">
                    <a:lumMod val="75000"/>
                  </a:schemeClr>
                </a:solidFill>
                <a:sym typeface="+mn-ea"/>
              </a:rPr>
              <a:t>门诊医生</a:t>
            </a:r>
            <a:r>
              <a:rPr lang="zh-CN" altLang="en-US">
                <a:sym typeface="+mn-ea"/>
              </a:rPr>
              <a:t>会根据病人的信息，对病人进行</a:t>
            </a:r>
            <a:r>
              <a:rPr lang="zh-CN" altLang="en-US">
                <a:solidFill>
                  <a:schemeClr val="accent2">
                    <a:lumMod val="75000"/>
                  </a:schemeClr>
                </a:solidFill>
                <a:sym typeface="+mn-ea"/>
              </a:rPr>
              <a:t>流行病学调查</a:t>
            </a:r>
            <a:r>
              <a:rPr lang="zh-CN" altLang="en-US">
                <a:sym typeface="+mn-ea"/>
              </a:rPr>
              <a:t>，包括询问病人近期是否到过疾病流行地区、是否接触过可疑或确诊患者以及周边有无群聚性发病。</a:t>
            </a:r>
            <a:endParaRPr lang="zh-CN" altLang="en-US"/>
          </a:p>
        </p:txBody>
      </p:sp>
      <p:pic>
        <p:nvPicPr>
          <p:cNvPr id="108546" name="图片占位符 4"/>
          <p:cNvPicPr>
            <a:picLocks noGrp="1" noChangeAspect="1"/>
          </p:cNvPicPr>
          <p:nvPr>
            <p:ph type="pic" idx="13"/>
          </p:nvPr>
        </p:nvPicPr>
        <p:blipFill>
          <a:blip r:embed="rId2"/>
          <a:srcRect/>
          <a:stretch>
            <a:fillRect/>
          </a:stretch>
        </p:blipFill>
        <p:spPr>
          <a:xfrm>
            <a:off x="960438" y="1914525"/>
            <a:ext cx="3268662" cy="2354263"/>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ym typeface="+mn-ea"/>
              </a:rPr>
              <a:t>医生会根据病情对病人进行</a:t>
            </a:r>
            <a:r>
              <a:rPr lang="zh-CN" altLang="en-US">
                <a:solidFill>
                  <a:schemeClr val="accent2">
                    <a:lumMod val="75000"/>
                  </a:schemeClr>
                </a:solidFill>
                <a:sym typeface="+mn-ea"/>
              </a:rPr>
              <a:t>血常规、肝功能、心肌酶以及流感筛查</a:t>
            </a:r>
            <a:r>
              <a:rPr lang="zh-CN" altLang="en-US">
                <a:sym typeface="+mn-ea"/>
              </a:rPr>
              <a:t>等相关检查。</a:t>
            </a:r>
            <a:endParaRPr lang="zh-CN" altLang="en-US">
              <a:solidFill>
                <a:schemeClr val="accent2">
                  <a:lumMod val="75000"/>
                </a:schemeClr>
              </a:solidFill>
            </a:endParaRPr>
          </a:p>
          <a:p>
            <a:pPr eaLnBrk="1" fontAlgn="auto" hangingPunct="1">
              <a:spcAft>
                <a:spcPts val="0"/>
              </a:spcAft>
              <a:buFont typeface="Arial" panose="020B0604020202020204" pitchFamily="34" charset="0"/>
              <a:buChar char="•"/>
              <a:defRPr/>
            </a:pPr>
            <a:r>
              <a:rPr lang="zh-CN" altLang="en-US">
                <a:solidFill>
                  <a:schemeClr val="accent2">
                    <a:lumMod val="75000"/>
                  </a:schemeClr>
                </a:solidFill>
              </a:rPr>
              <a:t>病情严重</a:t>
            </a:r>
            <a:r>
              <a:rPr lang="zh-CN" altLang="en-US"/>
              <a:t>的患者还需要进行</a:t>
            </a:r>
            <a:r>
              <a:rPr lang="zh-CN" altLang="en-US">
                <a:solidFill>
                  <a:schemeClr val="accent2">
                    <a:lumMod val="75000"/>
                  </a:schemeClr>
                </a:solidFill>
              </a:rPr>
              <a:t>胸片或肺部</a:t>
            </a:r>
            <a:r>
              <a:rPr lang="en-US" altLang="zh-CN">
                <a:solidFill>
                  <a:schemeClr val="accent2">
                    <a:lumMod val="75000"/>
                  </a:schemeClr>
                </a:solidFill>
              </a:rPr>
              <a:t>CT</a:t>
            </a:r>
            <a:r>
              <a:rPr lang="zh-CN" altLang="en-US">
                <a:solidFill>
                  <a:schemeClr val="accent2">
                    <a:lumMod val="75000"/>
                  </a:schemeClr>
                </a:solidFill>
              </a:rPr>
              <a:t>检查</a:t>
            </a:r>
            <a:r>
              <a:rPr lang="zh-CN" altLang="en-US"/>
              <a:t>。</a:t>
            </a:r>
          </a:p>
          <a:p>
            <a:pPr eaLnBrk="1" fontAlgn="auto" hangingPunct="1">
              <a:spcAft>
                <a:spcPts val="0"/>
              </a:spcAft>
              <a:buFont typeface="Arial" panose="020B0604020202020204" pitchFamily="34" charset="0"/>
              <a:buChar char="•"/>
              <a:defRPr/>
            </a:pPr>
            <a:r>
              <a:rPr lang="zh-CN" altLang="en-US"/>
              <a:t>对于</a:t>
            </a:r>
            <a:r>
              <a:rPr lang="zh-CN" altLang="en-US">
                <a:solidFill>
                  <a:schemeClr val="accent2">
                    <a:lumMod val="75000"/>
                  </a:schemeClr>
                </a:solidFill>
              </a:rPr>
              <a:t>高度可疑</a:t>
            </a:r>
            <a:r>
              <a:rPr lang="zh-CN" altLang="en-US"/>
              <a:t>的患者，医生会采集其鼻咽拭子、痰、下呼吸道分泌物、血液、粪便等标本进行</a:t>
            </a:r>
            <a:r>
              <a:rPr lang="zh-CN" altLang="en-US">
                <a:solidFill>
                  <a:schemeClr val="accent2">
                    <a:lumMod val="75000"/>
                  </a:schemeClr>
                </a:solidFill>
              </a:rPr>
              <a:t>新型冠状病毒核酸检测</a:t>
            </a:r>
            <a:r>
              <a:rPr lang="zh-CN" altLang="en-US"/>
              <a:t>。</a:t>
            </a:r>
            <a:endParaRPr lang="en-US" altLang="zh-CN"/>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文本占位符 1"/>
          <p:cNvSpPr>
            <a:spLocks noGrp="1"/>
          </p:cNvSpPr>
          <p:nvPr>
            <p:ph type="body" idx="1"/>
          </p:nvPr>
        </p:nvSpPr>
        <p:spPr>
          <a:xfrm>
            <a:off x="4422775" y="1060450"/>
            <a:ext cx="6931025" cy="5040313"/>
          </a:xfrm>
        </p:spPr>
        <p:txBody>
          <a:bodyPr/>
          <a:lstStyle/>
          <a:p>
            <a:pPr eaLnBrk="1" hangingPunct="1"/>
            <a:r>
              <a:rPr lang="zh-CN" altLang="en-US" smtClean="0"/>
              <a:t>如果患者有明确的流行病学史或临床表现高度符合新型冠状病毒感染特征，就会被收治入院进行隔离观察；一旦被确诊，则须到定点医院进行隔离治疗。</a:t>
            </a:r>
          </a:p>
        </p:txBody>
      </p:sp>
      <p:pic>
        <p:nvPicPr>
          <p:cNvPr id="110594" name="图片占位符 9"/>
          <p:cNvPicPr>
            <a:picLocks noGrp="1" noChangeAspect="1"/>
          </p:cNvPicPr>
          <p:nvPr>
            <p:ph type="pic" idx="13"/>
          </p:nvPr>
        </p:nvPicPr>
        <p:blipFill>
          <a:blip r:embed="rId2"/>
          <a:srcRect/>
          <a:stretch>
            <a:fillRect/>
          </a:stretch>
        </p:blipFill>
        <p:spPr>
          <a:xfrm>
            <a:off x="1409700" y="2000250"/>
            <a:ext cx="2382838" cy="2005013"/>
          </a:xfr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标题 1"/>
          <p:cNvSpPr>
            <a:spLocks noGrp="1"/>
          </p:cNvSpPr>
          <p:nvPr>
            <p:ph type="title" idx="4294967295"/>
          </p:nvPr>
        </p:nvSpPr>
        <p:spPr>
          <a:xfrm>
            <a:off x="838200" y="1476375"/>
            <a:ext cx="10683875" cy="4210050"/>
          </a:xfrm>
        </p:spPr>
        <p:txBody>
          <a:bodyPr/>
          <a:lstStyle/>
          <a:p>
            <a:pPr eaLnBrk="1" hangingPunct="1">
              <a:lnSpc>
                <a:spcPct val="150000"/>
              </a:lnSpc>
            </a:pPr>
            <a:r>
              <a:rPr lang="en-US" altLang="zh-CN" sz="5400" smtClean="0"/>
              <a:t>      </a:t>
            </a:r>
            <a:r>
              <a:rPr lang="zh-CN" altLang="en-US" sz="5400" smtClean="0"/>
              <a:t>科学就医，及时就诊，遵从医嘱治疗，理性对待诊疗结果。</a:t>
            </a:r>
          </a:p>
        </p:txBody>
      </p:sp>
      <p:sp>
        <p:nvSpPr>
          <p:cNvPr id="111618" name="文本占位符 2"/>
          <p:cNvSpPr>
            <a:spLocks noGrp="1"/>
          </p:cNvSpPr>
          <p:nvPr>
            <p:ph type="body" idx="4294967295"/>
          </p:nvPr>
        </p:nvSpPr>
        <p:spPr>
          <a:xfrm>
            <a:off x="838200" y="1158875"/>
            <a:ext cx="10515600" cy="5343525"/>
          </a:xfrm>
        </p:spPr>
        <p:txBody>
          <a:bodyPr/>
          <a:lstStyle/>
          <a:p>
            <a:pPr marL="0" indent="0" eaLnBrk="1" hangingPunct="1">
              <a:buFont typeface="Arial" charset="0"/>
              <a:buNone/>
            </a:pPr>
            <a:r>
              <a:rPr lang="zh-CN" altLang="en-US" smtClean="0"/>
              <a:t>概括地说，做到：</a:t>
            </a:r>
          </a:p>
        </p:txBody>
      </p:sp>
      <p:sp>
        <p:nvSpPr>
          <p:cNvPr id="4" name="文本框 3"/>
          <p:cNvSpPr txBox="1"/>
          <p:nvPr/>
        </p:nvSpPr>
        <p:spPr>
          <a:xfrm>
            <a:off x="5502275" y="5183188"/>
            <a:ext cx="5672138" cy="398462"/>
          </a:xfrm>
          <a:prstGeom prst="rect">
            <a:avLst/>
          </a:prstGeom>
          <a:noFill/>
        </p:spPr>
        <p:txBody>
          <a:bodyPr>
            <a:spAutoFit/>
          </a:bodyPr>
          <a:lstStyle/>
          <a:p>
            <a:pPr algn="r" fontAlgn="auto">
              <a:spcBef>
                <a:spcPts val="0"/>
              </a:spcBef>
              <a:spcAft>
                <a:spcPts val="0"/>
              </a:spcAft>
              <a:defRPr/>
            </a:pPr>
            <a:r>
              <a:rPr lang="en-US" altLang="zh-CN" sz="2000">
                <a:solidFill>
                  <a:schemeClr val="tx1">
                    <a:lumMod val="50000"/>
                    <a:lumOff val="50000"/>
                  </a:schemeClr>
                </a:solidFill>
                <a:latin typeface="+mn-ea"/>
                <a:ea typeface="+mn-ea"/>
                <a:cs typeface="+mn-ea"/>
              </a:rPr>
              <a:t>——</a:t>
            </a:r>
            <a:r>
              <a:rPr lang="zh-CN" altLang="en-US" sz="2000">
                <a:solidFill>
                  <a:schemeClr val="tx1">
                    <a:lumMod val="50000"/>
                    <a:lumOff val="50000"/>
                  </a:schemeClr>
                </a:solidFill>
                <a:latin typeface="+mn-ea"/>
                <a:ea typeface="+mn-ea"/>
                <a:cs typeface="+mn-ea"/>
              </a:rPr>
              <a:t>《健康素养66条》第46条</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5387975" y="1765300"/>
            <a:ext cx="5965825" cy="4335463"/>
          </a:xfrm>
        </p:spPr>
        <p:txBody>
          <a:bodyPr>
            <a:normAutofit lnSpcReduction="20000"/>
          </a:bodyPr>
          <a:lstStyle/>
          <a:p>
            <a:pPr eaLnBrk="1" fontAlgn="auto" hangingPunct="1">
              <a:spcAft>
                <a:spcPts val="0"/>
              </a:spcAft>
              <a:buFont typeface="Arial" panose="020B0604020202020204" pitchFamily="34" charset="0"/>
              <a:buChar char="•"/>
              <a:defRPr/>
            </a:pPr>
            <a:r>
              <a:rPr lang="zh-CN" altLang="en-US"/>
              <a:t>如果确诊为新型冠状病毒肺炎，患者首先要</a:t>
            </a:r>
            <a:r>
              <a:rPr lang="zh-CN" altLang="en-US">
                <a:solidFill>
                  <a:schemeClr val="accent2">
                    <a:lumMod val="75000"/>
                  </a:schemeClr>
                </a:solidFill>
              </a:rPr>
              <a:t>调整好自己的心态</a:t>
            </a:r>
            <a:r>
              <a:rPr lang="zh-CN" altLang="en-US"/>
              <a:t>接受患病的事实并积极地应对。</a:t>
            </a:r>
          </a:p>
          <a:p>
            <a:pPr eaLnBrk="1" fontAlgn="auto" hangingPunct="1">
              <a:spcAft>
                <a:spcPts val="0"/>
              </a:spcAft>
              <a:buFont typeface="Arial" panose="020B0604020202020204" pitchFamily="34" charset="0"/>
              <a:buChar char="•"/>
              <a:defRPr/>
            </a:pPr>
            <a:r>
              <a:rPr lang="zh-CN" altLang="en-US"/>
              <a:t>同时要听从医务人员的安排和指引，进行严格的隔离与治疗，争取早日康复。</a:t>
            </a:r>
          </a:p>
        </p:txBody>
      </p:sp>
      <p:sp>
        <p:nvSpPr>
          <p:cNvPr id="3" name="标题 2"/>
          <p:cNvSpPr>
            <a:spLocks noGrp="1"/>
          </p:cNvSpPr>
          <p:nvPr>
            <p:ph type="title"/>
          </p:nvPr>
        </p:nvSpPr>
        <p:spPr>
          <a:xfrm>
            <a:off x="838200" y="557213"/>
            <a:ext cx="10515600" cy="989012"/>
          </a:xfrm>
        </p:spPr>
        <p:txBody>
          <a:bodyPr/>
          <a:lstStyle/>
          <a:p>
            <a:pPr>
              <a:spcAft>
                <a:spcPts val="0"/>
              </a:spcAft>
              <a:defRPr/>
            </a:pP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4.</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确诊后如何配合隔离与治疗？</a:t>
            </a:r>
          </a:p>
        </p:txBody>
      </p:sp>
      <p:pic>
        <p:nvPicPr>
          <p:cNvPr id="112643" name="图片占位符 4"/>
          <p:cNvPicPr>
            <a:picLocks noGrp="1" noChangeAspect="1"/>
          </p:cNvPicPr>
          <p:nvPr>
            <p:ph type="pic" idx="4294967295"/>
          </p:nvPr>
        </p:nvPicPr>
        <p:blipFill>
          <a:blip r:embed="rId2"/>
          <a:srcRect/>
          <a:stretch>
            <a:fillRect/>
          </a:stretch>
        </p:blipFill>
        <p:spPr>
          <a:xfrm>
            <a:off x="1493838" y="2949575"/>
            <a:ext cx="3100387" cy="1965325"/>
          </a:xfr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idx="1"/>
          </p:nvPr>
        </p:nvSpPr>
        <p:spPr>
          <a:xfrm>
            <a:off x="5387975" y="1765300"/>
            <a:ext cx="5965825" cy="4335463"/>
          </a:xfrm>
        </p:spPr>
        <p:txBody>
          <a:bodyPr>
            <a:normAutofit fontScale="80000"/>
          </a:bodyPr>
          <a:lstStyle/>
          <a:p>
            <a:pPr eaLnBrk="1" fontAlgn="auto" hangingPunct="1">
              <a:spcAft>
                <a:spcPts val="0"/>
              </a:spcAft>
              <a:buFont typeface="Arial" panose="020B0604020202020204" pitchFamily="34" charset="0"/>
              <a:buChar char="•"/>
              <a:defRPr/>
            </a:pPr>
            <a:r>
              <a:rPr lang="zh-CN" altLang="en-US" sz="3600">
                <a:sym typeface="+mn-ea"/>
              </a:rPr>
              <a:t>①近期</a:t>
            </a:r>
            <a:r>
              <a:rPr lang="en-US" altLang="zh-CN" sz="3600">
                <a:sym typeface="+mn-ea"/>
              </a:rPr>
              <a:t>14</a:t>
            </a:r>
            <a:r>
              <a:rPr lang="zh-CN" altLang="en-US" sz="3600">
                <a:sym typeface="+mn-ea"/>
              </a:rPr>
              <a:t>天内有上述流行病学接触史中一项或多项，如果自身没有症状，建议居家自我隔离</a:t>
            </a:r>
            <a:r>
              <a:rPr lang="en-US" altLang="zh-CN" sz="3600">
                <a:sym typeface="+mn-ea"/>
              </a:rPr>
              <a:t>14</a:t>
            </a:r>
            <a:r>
              <a:rPr lang="zh-CN" altLang="en-US" sz="3600">
                <a:sym typeface="+mn-ea"/>
              </a:rPr>
              <a:t>天；</a:t>
            </a:r>
          </a:p>
          <a:p>
            <a:pPr eaLnBrk="1" fontAlgn="auto" hangingPunct="1">
              <a:spcAft>
                <a:spcPts val="0"/>
              </a:spcAft>
              <a:buFont typeface="Arial" panose="020B0604020202020204" pitchFamily="34" charset="0"/>
              <a:buChar char="•"/>
              <a:defRPr/>
            </a:pPr>
            <a:r>
              <a:rPr lang="zh-CN" altLang="en-US" sz="3600">
                <a:sym typeface="+mn-ea"/>
              </a:rPr>
              <a:t>②接触了疑似患者、确诊患者及其标本后医务工作人员或家属，也应留院或居家隔离。</a:t>
            </a:r>
            <a:endParaRPr lang="zh-CN" altLang="en-US" sz="3600"/>
          </a:p>
        </p:txBody>
      </p:sp>
      <p:sp>
        <p:nvSpPr>
          <p:cNvPr id="14" name="标题 13"/>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1</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）哪些人适合居家隔离</a:t>
            </a:r>
          </a:p>
        </p:txBody>
      </p:sp>
      <p:pic>
        <p:nvPicPr>
          <p:cNvPr id="113667" name="图片 10"/>
          <p:cNvPicPr>
            <a:picLocks noChangeAspect="1"/>
          </p:cNvPicPr>
          <p:nvPr>
            <p:custDataLst>
              <p:tags r:id="rId1"/>
            </p:custDataLst>
          </p:nvPr>
        </p:nvPicPr>
        <p:blipFill>
          <a:blip r:embed="rId3"/>
          <a:srcRect l="13972" t="22304" r="13736" b="49580"/>
          <a:stretch>
            <a:fillRect/>
          </a:stretch>
        </p:blipFill>
        <p:spPr bwMode="auto">
          <a:xfrm>
            <a:off x="379413" y="11303000"/>
            <a:ext cx="3979862" cy="2751138"/>
          </a:xfrm>
          <a:prstGeom prst="rect">
            <a:avLst/>
          </a:prstGeom>
          <a:noFill/>
          <a:ln w="9525">
            <a:noFill/>
            <a:miter lim="800000"/>
            <a:headEnd/>
            <a:tailEnd/>
          </a:ln>
        </p:spPr>
      </p:pic>
      <p:pic>
        <p:nvPicPr>
          <p:cNvPr id="113668" name="图片占位符 2"/>
          <p:cNvPicPr>
            <a:picLocks noGrp="1" noChangeAspect="1"/>
          </p:cNvPicPr>
          <p:nvPr>
            <p:ph type="pic" idx="4294967295"/>
          </p:nvPr>
        </p:nvPicPr>
        <p:blipFill>
          <a:blip r:embed="rId4"/>
          <a:srcRect/>
          <a:stretch>
            <a:fillRect/>
          </a:stretch>
        </p:blipFill>
        <p:spPr>
          <a:xfrm>
            <a:off x="1611313" y="2914650"/>
            <a:ext cx="2865437" cy="2035175"/>
          </a:xfrm>
        </p:spPr>
      </p:pic>
    </p:spTree>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5387975" y="1765300"/>
            <a:ext cx="5965825" cy="4335463"/>
          </a:xfrm>
        </p:spPr>
        <p:txBody>
          <a:bodyPr/>
          <a:lstStyle/>
          <a:p>
            <a:pPr eaLnBrk="1" fontAlgn="auto" hangingPunct="1">
              <a:spcAft>
                <a:spcPts val="0"/>
              </a:spcAft>
              <a:buFont typeface="Arial" panose="020B0604020202020204" pitchFamily="34" charset="0"/>
              <a:buChar char="•"/>
              <a:defRPr/>
            </a:pPr>
            <a:r>
              <a:rPr lang="zh-CN" altLang="en-US">
                <a:sym typeface="+mn-ea"/>
              </a:rPr>
              <a:t>①密切接触者在家观察期间，须</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与医务人员随时保持联系</a:t>
            </a:r>
            <a:r>
              <a:rPr lang="zh-CN" altLang="en-US">
                <a:sym typeface="+mn-ea"/>
              </a:rPr>
              <a:t>，了解如何观察病情，掌握洗手、通风、防护和消毒等家庭预防措施，每天测量体温至少两次；</a:t>
            </a:r>
            <a:endParaRPr lang="en-US" altLang="zh-CN"/>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2</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）如何进行居家隔离？</a:t>
            </a:r>
          </a:p>
        </p:txBody>
      </p:sp>
      <p:pic>
        <p:nvPicPr>
          <p:cNvPr id="114691" name="图片占位符 4"/>
          <p:cNvPicPr>
            <a:picLocks noGrp="1" noChangeAspect="1"/>
          </p:cNvPicPr>
          <p:nvPr>
            <p:ph type="pic" idx="4294967295"/>
          </p:nvPr>
        </p:nvPicPr>
        <p:blipFill>
          <a:blip r:embed="rId2"/>
          <a:srcRect/>
          <a:stretch>
            <a:fillRect/>
          </a:stretch>
        </p:blipFill>
        <p:spPr>
          <a:xfrm>
            <a:off x="1287463" y="2014538"/>
            <a:ext cx="3821112" cy="3463925"/>
          </a:xfr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4422775" y="1060450"/>
            <a:ext cx="6931025" cy="5040313"/>
          </a:xfrm>
        </p:spPr>
        <p:txBody>
          <a:bodyPr>
            <a:normAutofit fontScale="90000"/>
          </a:bodyPr>
          <a:lstStyle/>
          <a:p>
            <a:pPr eaLnBrk="1" fontAlgn="auto" hangingPunct="1">
              <a:spcAft>
                <a:spcPts val="0"/>
              </a:spcAft>
              <a:buFont typeface="Arial" panose="020B0604020202020204" pitchFamily="34" charset="0"/>
              <a:buChar char="•"/>
              <a:defRPr/>
            </a:pPr>
            <a:r>
              <a:rPr lang="zh-CN" altLang="en-US">
                <a:sym typeface="+mn-ea"/>
              </a:rPr>
              <a:t>②将密切接触者安置在</a:t>
            </a:r>
            <a:r>
              <a:rPr lang="zh-CN" altLang="en-US">
                <a:solidFill>
                  <a:schemeClr val="accent2">
                    <a:lumMod val="75000"/>
                  </a:schemeClr>
                </a:solidFill>
                <a:sym typeface="+mn-ea"/>
              </a:rPr>
              <a:t>单人房间</a:t>
            </a:r>
            <a:r>
              <a:rPr lang="zh-CN" altLang="en-US">
                <a:sym typeface="+mn-ea"/>
              </a:rPr>
              <a:t>内，房间要暖和、舒适、通风，房间里的必备物品应包括：</a:t>
            </a:r>
            <a:r>
              <a:rPr lang="zh-CN" altLang="en-US" sz="4000">
                <a:solidFill>
                  <a:schemeClr val="accent2">
                    <a:lumMod val="75000"/>
                  </a:schemeClr>
                </a:solidFill>
                <a:latin typeface="文泉驿微米黑" panose="040F0700000000000000" charset="-122"/>
                <a:ea typeface="文泉驿微米黑" panose="040F0700000000000000" charset="-122"/>
                <a:sym typeface="+mn-ea"/>
              </a:rPr>
              <a:t>带盖</a:t>
            </a:r>
            <a:r>
              <a:rPr lang="zh-CN" altLang="en-US">
                <a:solidFill>
                  <a:schemeClr val="accent2">
                    <a:lumMod val="75000"/>
                  </a:schemeClr>
                </a:solidFill>
                <a:sym typeface="+mn-ea"/>
              </a:rPr>
              <a:t>垃圾桶</a:t>
            </a:r>
            <a:r>
              <a:rPr lang="zh-CN" altLang="en-US">
                <a:sym typeface="+mn-ea"/>
              </a:rPr>
              <a:t>、</a:t>
            </a:r>
            <a:r>
              <a:rPr lang="zh-CN" altLang="en-US" sz="4000">
                <a:solidFill>
                  <a:schemeClr val="accent2">
                    <a:lumMod val="75000"/>
                  </a:schemeClr>
                </a:solidFill>
                <a:latin typeface="文泉驿微米黑" panose="040F0700000000000000" charset="-122"/>
                <a:ea typeface="文泉驿微米黑" panose="040F0700000000000000" charset="-122"/>
                <a:sym typeface="+mn-ea"/>
              </a:rPr>
              <a:t>密封</a:t>
            </a:r>
            <a:r>
              <a:rPr lang="zh-CN" altLang="en-US">
                <a:solidFill>
                  <a:schemeClr val="accent2">
                    <a:lumMod val="75000"/>
                  </a:schemeClr>
                </a:solidFill>
                <a:sym typeface="+mn-ea"/>
              </a:rPr>
              <a:t>垃圾袋</a:t>
            </a:r>
            <a:r>
              <a:rPr lang="zh-CN" altLang="en-US">
                <a:sym typeface="+mn-ea"/>
              </a:rPr>
              <a:t>、清理痰液等</a:t>
            </a:r>
            <a:r>
              <a:rPr lang="zh-CN" altLang="en-US">
                <a:solidFill>
                  <a:schemeClr val="accent2">
                    <a:lumMod val="75000"/>
                  </a:schemeClr>
                </a:solidFill>
                <a:sym typeface="+mn-ea"/>
              </a:rPr>
              <a:t>多层不透水纸巾</a:t>
            </a:r>
            <a:r>
              <a:rPr lang="zh-CN" altLang="en-US">
                <a:sym typeface="+mn-ea"/>
              </a:rPr>
              <a:t>、</a:t>
            </a:r>
            <a:r>
              <a:rPr lang="zh-CN" altLang="en-US">
                <a:solidFill>
                  <a:schemeClr val="accent2">
                    <a:lumMod val="75000"/>
                  </a:schemeClr>
                </a:solidFill>
                <a:sym typeface="+mn-ea"/>
              </a:rPr>
              <a:t>含氯或酒精的消毒湿纸巾</a:t>
            </a:r>
            <a:r>
              <a:rPr lang="zh-CN" altLang="en-US">
                <a:sym typeface="+mn-ea"/>
              </a:rPr>
              <a:t>、</a:t>
            </a:r>
            <a:r>
              <a:rPr lang="zh-CN" altLang="en-US">
                <a:solidFill>
                  <a:schemeClr val="accent2">
                    <a:lumMod val="75000"/>
                  </a:schemeClr>
                </a:solidFill>
                <a:sym typeface="+mn-ea"/>
              </a:rPr>
              <a:t>水杯</a:t>
            </a:r>
            <a:r>
              <a:rPr lang="zh-CN" altLang="en-US">
                <a:sym typeface="+mn-ea"/>
              </a:rPr>
              <a:t>、</a:t>
            </a:r>
            <a:r>
              <a:rPr lang="zh-CN" altLang="en-US">
                <a:solidFill>
                  <a:schemeClr val="accent2">
                    <a:lumMod val="75000"/>
                  </a:schemeClr>
                </a:solidFill>
                <a:sym typeface="+mn-ea"/>
              </a:rPr>
              <a:t>水瓶</a:t>
            </a:r>
            <a:r>
              <a:rPr lang="zh-CN" altLang="en-US">
                <a:sym typeface="+mn-ea"/>
              </a:rPr>
              <a:t>、</a:t>
            </a:r>
            <a:r>
              <a:rPr lang="zh-CN" altLang="en-US">
                <a:solidFill>
                  <a:schemeClr val="accent2">
                    <a:lumMod val="75000"/>
                  </a:schemeClr>
                </a:solidFill>
                <a:sym typeface="+mn-ea"/>
              </a:rPr>
              <a:t>被褥</a:t>
            </a:r>
            <a:r>
              <a:rPr lang="zh-CN" altLang="en-US">
                <a:sym typeface="+mn-ea"/>
              </a:rPr>
              <a:t>等日常用品以及</a:t>
            </a:r>
            <a:r>
              <a:rPr lang="zh-CN" altLang="en-US">
                <a:solidFill>
                  <a:schemeClr val="accent2">
                    <a:lumMod val="75000"/>
                  </a:schemeClr>
                </a:solidFill>
                <a:sym typeface="+mn-ea"/>
              </a:rPr>
              <a:t>消遣娱乐物品</a:t>
            </a:r>
            <a:r>
              <a:rPr lang="zh-CN" altLang="en-US">
                <a:sym typeface="+mn-ea"/>
              </a:rPr>
              <a:t>（手机、平板电脑、书籍等），东西越精简越好；</a:t>
            </a:r>
            <a:endParaRPr lang="zh-CN" altLang="en-US"/>
          </a:p>
        </p:txBody>
      </p:sp>
      <p:pic>
        <p:nvPicPr>
          <p:cNvPr id="115714" name="图片占位符 3"/>
          <p:cNvPicPr>
            <a:picLocks noGrp="1" noChangeAspect="1"/>
          </p:cNvPicPr>
          <p:nvPr>
            <p:ph type="pic" idx="13"/>
          </p:nvPr>
        </p:nvPicPr>
        <p:blipFill>
          <a:blip r:embed="rId2"/>
          <a:srcRect/>
          <a:stretch>
            <a:fillRect/>
          </a:stretch>
        </p:blipFill>
        <p:spPr>
          <a:xfrm>
            <a:off x="879475" y="3592513"/>
            <a:ext cx="3403600" cy="2389187"/>
          </a:xfrm>
        </p:spPr>
      </p:pic>
      <p:pic>
        <p:nvPicPr>
          <p:cNvPr id="115715" name="图片 4"/>
          <p:cNvPicPr>
            <a:picLocks noChangeAspect="1"/>
          </p:cNvPicPr>
          <p:nvPr/>
        </p:nvPicPr>
        <p:blipFill>
          <a:blip r:embed="rId3"/>
          <a:srcRect/>
          <a:stretch>
            <a:fillRect/>
          </a:stretch>
        </p:blipFill>
        <p:spPr bwMode="auto">
          <a:xfrm>
            <a:off x="879475" y="1060450"/>
            <a:ext cx="3403600" cy="222250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fontScale="90000"/>
          </a:bodyPr>
          <a:lstStyle/>
          <a:p>
            <a:pPr eaLnBrk="1" fontAlgn="auto" hangingPunct="1">
              <a:spcAft>
                <a:spcPts val="0"/>
              </a:spcAft>
              <a:buFont typeface="Arial" panose="020B0604020202020204" pitchFamily="34" charset="0"/>
              <a:buChar char="•"/>
              <a:defRPr/>
            </a:pPr>
            <a:r>
              <a:rPr lang="zh-CN" altLang="en-US">
                <a:sym typeface="+mn-ea"/>
              </a:rPr>
              <a:t>③</a:t>
            </a:r>
            <a:r>
              <a:rPr lang="zh-CN" altLang="en-US">
                <a:solidFill>
                  <a:schemeClr val="accent2">
                    <a:lumMod val="75000"/>
                  </a:schemeClr>
                </a:solidFill>
                <a:sym typeface="+mn-ea"/>
              </a:rPr>
              <a:t>拒绝一切探访</a:t>
            </a:r>
            <a:r>
              <a:rPr lang="zh-CN" altLang="en-US">
                <a:sym typeface="+mn-ea"/>
              </a:rPr>
              <a:t>，严格</a:t>
            </a:r>
            <a:r>
              <a:rPr lang="zh-CN" altLang="en-US">
                <a:solidFill>
                  <a:schemeClr val="accent2">
                    <a:lumMod val="75000"/>
                  </a:schemeClr>
                </a:solidFill>
                <a:sym typeface="+mn-ea"/>
              </a:rPr>
              <a:t>限制密切接触者的活动</a:t>
            </a:r>
            <a:r>
              <a:rPr lang="zh-CN" altLang="en-US">
                <a:sym typeface="+mn-ea"/>
              </a:rPr>
              <a:t>，将密切接触者与家庭成员活动</a:t>
            </a:r>
            <a:r>
              <a:rPr lang="zh-CN" altLang="en-US">
                <a:solidFill>
                  <a:schemeClr val="accent2">
                    <a:lumMod val="75000"/>
                  </a:schemeClr>
                </a:solidFill>
                <a:sym typeface="+mn-ea"/>
              </a:rPr>
              <a:t>共享区域最小化</a:t>
            </a:r>
            <a:r>
              <a:rPr lang="zh-CN" altLang="en-US">
                <a:sym typeface="+mn-ea"/>
              </a:rPr>
              <a:t>。确保共享区域（厨房、浴室等）通风良好（保持窗户开启；</a:t>
            </a:r>
          </a:p>
          <a:p>
            <a:pPr eaLnBrk="1" fontAlgn="auto" hangingPunct="1">
              <a:spcAft>
                <a:spcPts val="0"/>
              </a:spcAft>
              <a:buFont typeface="Arial" panose="020B0604020202020204" pitchFamily="34" charset="0"/>
              <a:buChar char="•"/>
              <a:defRPr/>
            </a:pPr>
            <a:r>
              <a:rPr lang="zh-CN" altLang="en-US">
                <a:sym typeface="+mn-ea"/>
              </a:rPr>
              <a:t>④密切接触者咳嗽或打喷嚏时用来捂住口鼻的</a:t>
            </a:r>
            <a:r>
              <a:rPr lang="zh-CN" altLang="en-US">
                <a:solidFill>
                  <a:schemeClr val="accent2">
                    <a:lumMod val="75000"/>
                  </a:schemeClr>
                </a:solidFill>
                <a:sym typeface="+mn-ea"/>
              </a:rPr>
              <a:t>一次性用品</a:t>
            </a:r>
            <a:r>
              <a:rPr lang="zh-CN" altLang="en-US">
                <a:sym typeface="+mn-ea"/>
              </a:rPr>
              <a:t>应该</a:t>
            </a:r>
            <a:r>
              <a:rPr lang="zh-CN" altLang="en-US">
                <a:solidFill>
                  <a:schemeClr val="accent2">
                    <a:lumMod val="75000"/>
                  </a:schemeClr>
                </a:solidFill>
                <a:sym typeface="+mn-ea"/>
              </a:rPr>
              <a:t>丢弃</a:t>
            </a:r>
            <a:r>
              <a:rPr lang="zh-CN" altLang="en-US">
                <a:sym typeface="+mn-ea"/>
              </a:rPr>
              <a:t>在</a:t>
            </a:r>
            <a:r>
              <a:rPr lang="zh-CN" altLang="en-US">
                <a:solidFill>
                  <a:schemeClr val="accent2">
                    <a:lumMod val="75000"/>
                  </a:schemeClr>
                </a:solidFill>
                <a:sym typeface="+mn-ea"/>
              </a:rPr>
              <a:t>特定垃圾袋或垃圾桶</a:t>
            </a:r>
            <a:r>
              <a:rPr lang="zh-CN" altLang="en-US">
                <a:sym typeface="+mn-ea"/>
              </a:rPr>
              <a:t>中；</a:t>
            </a:r>
          </a:p>
          <a:p>
            <a:pPr eaLnBrk="1" fontAlgn="auto" hangingPunct="1">
              <a:spcAft>
                <a:spcPts val="0"/>
              </a:spcAft>
              <a:buFont typeface="Arial" panose="020B0604020202020204" pitchFamily="34" charset="0"/>
              <a:buChar char="•"/>
              <a:defRPr/>
            </a:pPr>
            <a:r>
              <a:rPr lang="zh-CN" altLang="en-US">
                <a:sym typeface="+mn-ea"/>
              </a:rPr>
              <a:t>⑤密切接触者洗澡、上厕所</a:t>
            </a:r>
            <a:r>
              <a:rPr lang="zh-CN" altLang="en-US">
                <a:solidFill>
                  <a:schemeClr val="accent2">
                    <a:lumMod val="75000"/>
                  </a:schemeClr>
                </a:solidFill>
                <a:sym typeface="+mn-ea"/>
              </a:rPr>
              <a:t>尽量使用独立的卫浴</a:t>
            </a:r>
            <a:r>
              <a:rPr lang="zh-CN" altLang="en-US">
                <a:sym typeface="+mn-ea"/>
              </a:rPr>
              <a:t>。如果没有，</a:t>
            </a:r>
            <a:r>
              <a:rPr lang="zh-CN" altLang="en-US">
                <a:solidFill>
                  <a:schemeClr val="accent2">
                    <a:lumMod val="75000"/>
                  </a:schemeClr>
                </a:solidFill>
                <a:sym typeface="+mn-ea"/>
              </a:rPr>
              <a:t>从房间到卫浴</a:t>
            </a:r>
            <a:r>
              <a:rPr lang="zh-CN" altLang="en-US">
                <a:sym typeface="+mn-ea"/>
              </a:rPr>
              <a:t>，用过之后全部都要</a:t>
            </a:r>
            <a:r>
              <a:rPr lang="zh-CN" altLang="en-US">
                <a:solidFill>
                  <a:schemeClr val="accent2">
                    <a:lumMod val="75000"/>
                  </a:schemeClr>
                </a:solidFill>
                <a:sym typeface="+mn-ea"/>
              </a:rPr>
              <a:t>消毒通风</a:t>
            </a:r>
            <a:r>
              <a:rPr lang="zh-CN" altLang="en-US">
                <a:sym typeface="+mn-ea"/>
              </a:rPr>
              <a:t>。</a:t>
            </a:r>
            <a:endParaRPr lang="zh-CN"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3616325" y="1546225"/>
            <a:ext cx="7038975" cy="4759325"/>
          </a:xfrm>
        </p:spPr>
        <p:txBody>
          <a:bodyPr>
            <a:normAutofit fontScale="80000"/>
          </a:bodyPr>
          <a:lstStyle/>
          <a:p>
            <a:pPr eaLnBrk="1" fontAlgn="auto" hangingPunct="1">
              <a:spcAft>
                <a:spcPts val="0"/>
              </a:spcAft>
              <a:buFont typeface="Arial" panose="020B0604020202020204" pitchFamily="34" charset="0"/>
              <a:buChar char="•"/>
              <a:defRPr/>
            </a:pPr>
            <a:r>
              <a:rPr lang="zh-CN" altLang="en-US">
                <a:sym typeface="+mn-ea"/>
              </a:rPr>
              <a:t>①家庭成员居住的房间每天至少开窗通风</a:t>
            </a:r>
            <a:r>
              <a:rPr lang="en-US" altLang="zh-CN">
                <a:sym typeface="+mn-ea"/>
              </a:rPr>
              <a:t>2</a:t>
            </a:r>
            <a:r>
              <a:rPr lang="zh-CN" altLang="en-US">
                <a:sym typeface="+mn-ea"/>
              </a:rPr>
              <a:t>次，每次至少</a:t>
            </a:r>
            <a:r>
              <a:rPr lang="en-US" altLang="zh-CN">
                <a:sym typeface="+mn-ea"/>
              </a:rPr>
              <a:t>30</a:t>
            </a:r>
            <a:r>
              <a:rPr lang="zh-CN" altLang="en-US">
                <a:sym typeface="+mn-ea"/>
              </a:rPr>
              <a:t>分钟，也可以使用空气消毒设备；</a:t>
            </a:r>
          </a:p>
          <a:p>
            <a:pPr eaLnBrk="1" fontAlgn="auto" hangingPunct="1">
              <a:spcAft>
                <a:spcPts val="0"/>
              </a:spcAft>
              <a:buFont typeface="Arial" panose="020B0604020202020204" pitchFamily="34" charset="0"/>
              <a:buChar char="•"/>
              <a:defRPr/>
            </a:pPr>
            <a:r>
              <a:rPr lang="zh-CN" altLang="en-US">
                <a:sym typeface="+mn-ea"/>
              </a:rPr>
              <a:t>②推荐使用含氯消毒剂和过氧乙酸消毒剂，每天频繁清洁、消毒家庭成员</a:t>
            </a:r>
            <a:r>
              <a:rPr lang="zh-CN" altLang="en-US">
                <a:solidFill>
                  <a:schemeClr val="accent2">
                    <a:lumMod val="75000"/>
                  </a:schemeClr>
                </a:solidFill>
                <a:sym typeface="+mn-ea"/>
              </a:rPr>
              <a:t>经常接触的物品</a:t>
            </a:r>
            <a:r>
              <a:rPr lang="zh-CN" altLang="en-US">
                <a:sym typeface="+mn-ea"/>
              </a:rPr>
              <a:t>，如</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床头柜</a:t>
            </a:r>
            <a:r>
              <a:rPr lang="zh-CN" altLang="en-US">
                <a:solidFill>
                  <a:schemeClr val="accent2">
                    <a:lumMod val="75000"/>
                  </a:schemeClr>
                </a:solidFill>
                <a:sym typeface="+mn-ea"/>
              </a:rPr>
              <a:t>、门把手、开关、电话机（手机）、</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床架</a:t>
            </a:r>
            <a:r>
              <a:rPr lang="zh-CN" altLang="en-US">
                <a:solidFill>
                  <a:schemeClr val="accent2">
                    <a:lumMod val="75000"/>
                  </a:schemeClr>
                </a:solidFill>
                <a:sym typeface="+mn-ea"/>
              </a:rPr>
              <a:t>、坐便器</a:t>
            </a:r>
            <a:r>
              <a:rPr lang="zh-CN" altLang="en-US">
                <a:sym typeface="+mn-ea"/>
              </a:rPr>
              <a:t>及其他</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家具</a:t>
            </a:r>
            <a:r>
              <a:rPr lang="zh-CN" altLang="en-US">
                <a:sym typeface="+mn-ea"/>
              </a:rPr>
              <a:t>。每天至少</a:t>
            </a:r>
            <a:r>
              <a:rPr lang="zh-CN" altLang="en-US">
                <a:solidFill>
                  <a:schemeClr val="accent2">
                    <a:lumMod val="75000"/>
                  </a:schemeClr>
                </a:solidFill>
                <a:latin typeface="叶根友毛笔行书2.0版" panose="02010601030101010101" charset="-122"/>
                <a:ea typeface="叶根友毛笔行书2.0版" panose="02010601030101010101" charset="-122"/>
                <a:sym typeface="+mn-ea"/>
              </a:rPr>
              <a:t>清洁、消毒浴室和厕所表面</a:t>
            </a:r>
            <a:r>
              <a:rPr lang="zh-CN" altLang="en-US">
                <a:sym typeface="+mn-ea"/>
              </a:rPr>
              <a:t>一次；</a:t>
            </a:r>
            <a:endParaRPr lang="en-US" altLang="zh-CN"/>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3</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）居家隔离时，如何消毒？</a:t>
            </a:r>
          </a:p>
        </p:txBody>
      </p:sp>
      <p:pic>
        <p:nvPicPr>
          <p:cNvPr id="117763" name="图片 6"/>
          <p:cNvPicPr>
            <a:picLocks noChangeAspect="1"/>
          </p:cNvPicPr>
          <p:nvPr/>
        </p:nvPicPr>
        <p:blipFill>
          <a:blip r:embed="rId2"/>
          <a:srcRect/>
          <a:stretch>
            <a:fillRect/>
          </a:stretch>
        </p:blipFill>
        <p:spPr bwMode="auto">
          <a:xfrm>
            <a:off x="1455738" y="1968500"/>
            <a:ext cx="1654175" cy="1249363"/>
          </a:xfrm>
          <a:prstGeom prst="rect">
            <a:avLst/>
          </a:prstGeom>
          <a:noFill/>
          <a:ln w="9525">
            <a:noFill/>
            <a:miter lim="800000"/>
            <a:headEnd/>
            <a:tailEnd/>
          </a:ln>
        </p:spPr>
      </p:pic>
      <p:pic>
        <p:nvPicPr>
          <p:cNvPr id="117764" name="图片 7"/>
          <p:cNvPicPr>
            <a:picLocks noChangeAspect="1"/>
          </p:cNvPicPr>
          <p:nvPr/>
        </p:nvPicPr>
        <p:blipFill>
          <a:blip r:embed="rId3"/>
          <a:srcRect/>
          <a:stretch>
            <a:fillRect/>
          </a:stretch>
        </p:blipFill>
        <p:spPr bwMode="auto">
          <a:xfrm>
            <a:off x="1530350" y="3171825"/>
            <a:ext cx="1646238" cy="1219200"/>
          </a:xfrm>
          <a:prstGeom prst="rect">
            <a:avLst/>
          </a:prstGeom>
          <a:noFill/>
          <a:ln w="9525">
            <a:noFill/>
            <a:miter lim="800000"/>
            <a:headEnd/>
            <a:tailEnd/>
          </a:ln>
        </p:spPr>
      </p:pic>
      <p:pic>
        <p:nvPicPr>
          <p:cNvPr id="117765" name="图片 8"/>
          <p:cNvPicPr>
            <a:picLocks noChangeAspect="1"/>
          </p:cNvPicPr>
          <p:nvPr/>
        </p:nvPicPr>
        <p:blipFill>
          <a:blip r:embed="rId4"/>
          <a:srcRect/>
          <a:stretch>
            <a:fillRect/>
          </a:stretch>
        </p:blipFill>
        <p:spPr bwMode="auto">
          <a:xfrm>
            <a:off x="1455738" y="4449763"/>
            <a:ext cx="1668462" cy="1157287"/>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fontScale="90000"/>
          </a:bodyPr>
          <a:lstStyle/>
          <a:p>
            <a:pPr eaLnBrk="1" fontAlgn="auto" hangingPunct="1">
              <a:spcAft>
                <a:spcPts val="0"/>
              </a:spcAft>
              <a:buFont typeface="Arial" panose="020B0604020202020204" pitchFamily="34" charset="0"/>
              <a:buChar char="•"/>
              <a:defRPr/>
            </a:pPr>
            <a:r>
              <a:rPr lang="zh-CN" altLang="en-US">
                <a:sym typeface="+mn-ea"/>
              </a:rPr>
              <a:t>③对于地面，最好每天用</a:t>
            </a:r>
            <a:r>
              <a:rPr lang="en-US" altLang="zh-CN">
                <a:sym typeface="+mn-ea"/>
              </a:rPr>
              <a:t>250~500mg/L</a:t>
            </a:r>
            <a:r>
              <a:rPr lang="zh-CN" altLang="en-US">
                <a:sym typeface="+mn-ea"/>
              </a:rPr>
              <a:t>的</a:t>
            </a:r>
            <a:r>
              <a:rPr lang="zh-CN" altLang="en-US">
                <a:solidFill>
                  <a:schemeClr val="accent2">
                    <a:lumMod val="75000"/>
                  </a:schemeClr>
                </a:solidFill>
                <a:sym typeface="+mn-ea"/>
              </a:rPr>
              <a:t>含氯消毒剂</a:t>
            </a:r>
            <a:r>
              <a:rPr lang="zh-CN" altLang="en-US">
                <a:sym typeface="+mn-ea"/>
              </a:rPr>
              <a:t>进行</a:t>
            </a:r>
            <a:r>
              <a:rPr lang="zh-CN" altLang="en-US">
                <a:solidFill>
                  <a:schemeClr val="accent2">
                    <a:lumMod val="75000"/>
                  </a:schemeClr>
                </a:solidFill>
                <a:sym typeface="+mn-ea"/>
              </a:rPr>
              <a:t>湿式拖地</a:t>
            </a:r>
            <a:r>
              <a:rPr lang="zh-CN" altLang="en-US">
                <a:sym typeface="+mn-ea"/>
              </a:rPr>
              <a:t>，拖地后</a:t>
            </a:r>
            <a:r>
              <a:rPr lang="zh-CN" altLang="en-US">
                <a:solidFill>
                  <a:schemeClr val="accent2">
                    <a:lumMod val="75000"/>
                  </a:schemeClr>
                </a:solidFill>
                <a:sym typeface="+mn-ea"/>
              </a:rPr>
              <a:t>等</a:t>
            </a:r>
            <a:r>
              <a:rPr lang="en-US" altLang="zh-CN">
                <a:solidFill>
                  <a:schemeClr val="accent2">
                    <a:lumMod val="75000"/>
                  </a:schemeClr>
                </a:solidFill>
                <a:sym typeface="+mn-ea"/>
              </a:rPr>
              <a:t>30</a:t>
            </a:r>
            <a:r>
              <a:rPr lang="zh-CN" altLang="en-US">
                <a:solidFill>
                  <a:schemeClr val="accent2">
                    <a:lumMod val="75000"/>
                  </a:schemeClr>
                </a:solidFill>
                <a:sym typeface="+mn-ea"/>
              </a:rPr>
              <a:t>分钟</a:t>
            </a:r>
            <a:r>
              <a:rPr lang="zh-CN" altLang="en-US">
                <a:sym typeface="+mn-ea"/>
              </a:rPr>
              <a:t>，再</a:t>
            </a:r>
            <a:r>
              <a:rPr lang="zh-CN" altLang="en-US">
                <a:solidFill>
                  <a:schemeClr val="accent2">
                    <a:lumMod val="75000"/>
                  </a:schemeClr>
                </a:solidFill>
                <a:sym typeface="+mn-ea"/>
              </a:rPr>
              <a:t>擦干</a:t>
            </a:r>
            <a:r>
              <a:rPr lang="zh-CN" altLang="en-US">
                <a:sym typeface="+mn-ea"/>
              </a:rPr>
              <a:t>（即消毒后的干拖把干式拖地）；</a:t>
            </a:r>
          </a:p>
          <a:p>
            <a:pPr eaLnBrk="1" fontAlgn="auto" hangingPunct="1">
              <a:spcAft>
                <a:spcPts val="0"/>
              </a:spcAft>
              <a:buFont typeface="Arial" panose="020B0604020202020204" pitchFamily="34" charset="0"/>
              <a:buChar char="•"/>
              <a:defRPr/>
            </a:pPr>
            <a:r>
              <a:rPr lang="zh-CN" altLang="en-US">
                <a:sym typeface="+mn-ea"/>
              </a:rPr>
              <a:t>④日常的织物（如毛巾、衣物、被罩等）用</a:t>
            </a:r>
            <a:r>
              <a:rPr lang="en-US" altLang="zh-CN">
                <a:sym typeface="+mn-ea"/>
              </a:rPr>
              <a:t>250~500%mg/L</a:t>
            </a:r>
            <a:r>
              <a:rPr lang="zh-CN" altLang="en-US">
                <a:sym typeface="+mn-ea"/>
              </a:rPr>
              <a:t>的含氯消毒剂浸泡</a:t>
            </a:r>
            <a:r>
              <a:rPr lang="en-US" altLang="zh-CN">
                <a:sym typeface="+mn-ea"/>
              </a:rPr>
              <a:t>1</a:t>
            </a:r>
            <a:r>
              <a:rPr lang="zh-CN" altLang="en-US">
                <a:sym typeface="+mn-ea"/>
              </a:rPr>
              <a:t>小时，或采用煮沸</a:t>
            </a:r>
            <a:r>
              <a:rPr lang="en-US" altLang="zh-CN">
                <a:sym typeface="+mn-ea"/>
              </a:rPr>
              <a:t>15</a:t>
            </a:r>
            <a:r>
              <a:rPr lang="zh-CN" altLang="en-US">
                <a:sym typeface="+mn-ea"/>
              </a:rPr>
              <a:t>分钟的方式消毒，或用洗衣机以</a:t>
            </a:r>
            <a:r>
              <a:rPr lang="en-US" altLang="zh-CN">
                <a:sym typeface="+mn-ea"/>
              </a:rPr>
              <a:t>60~90℃</a:t>
            </a:r>
            <a:r>
              <a:rPr lang="zh-CN" altLang="en-US">
                <a:sym typeface="+mn-ea"/>
              </a:rPr>
              <a:t>的清水和普通家用洗衣液清洗，然后使之完全干燥；</a:t>
            </a:r>
            <a:endParaRPr lang="zh-CN"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ym typeface="+mn-ea"/>
              </a:rPr>
              <a:t>⑤对耐热的物品，如食具、茶具等，可煮沸</a:t>
            </a:r>
            <a:r>
              <a:rPr lang="en-US" altLang="zh-CN">
                <a:sym typeface="+mn-ea"/>
              </a:rPr>
              <a:t>15</a:t>
            </a:r>
            <a:r>
              <a:rPr lang="zh-CN" altLang="en-US">
                <a:sym typeface="+mn-ea"/>
              </a:rPr>
              <a:t>分钟或用电子消毒柜消毒；</a:t>
            </a:r>
          </a:p>
          <a:p>
            <a:pPr eaLnBrk="1" fontAlgn="auto" hangingPunct="1">
              <a:spcAft>
                <a:spcPts val="0"/>
              </a:spcAft>
              <a:buFont typeface="Arial" panose="020B0604020202020204" pitchFamily="34" charset="0"/>
              <a:buChar char="•"/>
              <a:defRPr/>
            </a:pPr>
            <a:r>
              <a:rPr lang="en-US" altLang="zh-CN">
                <a:sym typeface="+mn-ea"/>
              </a:rPr>
              <a:t> </a:t>
            </a:r>
            <a:r>
              <a:rPr lang="zh-CN" altLang="en-US">
                <a:sym typeface="+mn-ea"/>
              </a:rPr>
              <a:t>⑥咳嗽、呕吐、打喷嚏</a:t>
            </a:r>
          </a:p>
          <a:p>
            <a:pPr marL="0" indent="0" eaLnBrk="1" fontAlgn="auto" hangingPunct="1">
              <a:spcAft>
                <a:spcPts val="0"/>
              </a:spcAft>
              <a:buFont typeface="Arial" panose="020B0604020202020204" pitchFamily="34" charset="0"/>
              <a:buNone/>
              <a:defRPr/>
            </a:pPr>
            <a:r>
              <a:rPr lang="zh-CN" altLang="en-US">
                <a:sym typeface="+mn-ea"/>
              </a:rPr>
              <a:t>  时应用纸巾或手遮掩口鼻，</a:t>
            </a:r>
          </a:p>
          <a:p>
            <a:pPr marL="0" indent="0" eaLnBrk="1" fontAlgn="auto" hangingPunct="1">
              <a:spcAft>
                <a:spcPts val="0"/>
              </a:spcAft>
              <a:buFont typeface="Arial" panose="020B0604020202020204" pitchFamily="34" charset="0"/>
              <a:buNone/>
              <a:defRPr/>
            </a:pPr>
            <a:r>
              <a:rPr lang="zh-CN" altLang="en-US">
                <a:sym typeface="+mn-ea"/>
              </a:rPr>
              <a:t>  在接触</a:t>
            </a:r>
            <a:r>
              <a:rPr lang="zh-CN" altLang="en-US"/>
              <a:t>呼吸道分泌物后应</a:t>
            </a:r>
          </a:p>
          <a:p>
            <a:pPr marL="0" indent="0" eaLnBrk="1" fontAlgn="auto" hangingPunct="1">
              <a:spcAft>
                <a:spcPts val="0"/>
              </a:spcAft>
              <a:buFont typeface="Arial" panose="020B0604020202020204" pitchFamily="34" charset="0"/>
              <a:buNone/>
              <a:defRPr/>
            </a:pPr>
            <a:r>
              <a:rPr lang="zh-CN" altLang="en-US"/>
              <a:t>  立即正确洗手。</a:t>
            </a:r>
          </a:p>
        </p:txBody>
      </p:sp>
      <p:pic>
        <p:nvPicPr>
          <p:cNvPr id="119810" name="图片 9"/>
          <p:cNvPicPr>
            <a:picLocks noChangeAspect="1"/>
          </p:cNvPicPr>
          <p:nvPr/>
        </p:nvPicPr>
        <p:blipFill>
          <a:blip r:embed="rId2"/>
          <a:srcRect/>
          <a:stretch>
            <a:fillRect/>
          </a:stretch>
        </p:blipFill>
        <p:spPr bwMode="auto">
          <a:xfrm>
            <a:off x="6654800" y="1795463"/>
            <a:ext cx="3921125" cy="2795587"/>
          </a:xfrm>
          <a:prstGeom prst="rect">
            <a:avLst/>
          </a:prstGeom>
          <a:noFill/>
          <a:ln w="9525">
            <a:noFill/>
            <a:miter lim="800000"/>
            <a:headEnd/>
            <a:tailEnd/>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4294967295"/>
          </p:nvPr>
        </p:nvSpPr>
        <p:spPr>
          <a:xfrm>
            <a:off x="838200" y="1663700"/>
            <a:ext cx="10515600" cy="4630738"/>
          </a:xfrm>
        </p:spPr>
        <p:txBody>
          <a:bodyPr/>
          <a:lstStyle/>
          <a:p>
            <a:pPr eaLnBrk="1" fontAlgn="auto" hangingPunct="1">
              <a:spcAft>
                <a:spcPts val="0"/>
              </a:spcAft>
              <a:buFont typeface="Arial" panose="020B0604020202020204" pitchFamily="34" charset="0"/>
              <a:buChar char="•"/>
              <a:defRPr/>
            </a:pPr>
            <a:r>
              <a:rPr lang="zh-CN" altLang="en-US">
                <a:sym typeface="+mn-ea"/>
              </a:rPr>
              <a:t>①家庭成员</a:t>
            </a:r>
            <a:r>
              <a:rPr lang="zh-CN" altLang="en-US">
                <a:solidFill>
                  <a:schemeClr val="accent2">
                    <a:lumMod val="75000"/>
                  </a:schemeClr>
                </a:solidFill>
                <a:sym typeface="+mn-ea"/>
              </a:rPr>
              <a:t>应住在不同房间</a:t>
            </a:r>
            <a:r>
              <a:rPr lang="zh-CN" altLang="en-US">
                <a:sym typeface="+mn-ea"/>
              </a:rPr>
              <a:t>。如条件不允许，应和密切接触者</a:t>
            </a:r>
            <a:r>
              <a:rPr lang="zh-CN" altLang="en-US">
                <a:solidFill>
                  <a:schemeClr val="accent2">
                    <a:lumMod val="75000"/>
                  </a:schemeClr>
                </a:solidFill>
                <a:sym typeface="+mn-ea"/>
              </a:rPr>
              <a:t>至少保持</a:t>
            </a:r>
            <a:r>
              <a:rPr lang="en-US" altLang="zh-CN">
                <a:solidFill>
                  <a:schemeClr val="accent2">
                    <a:lumMod val="75000"/>
                  </a:schemeClr>
                </a:solidFill>
                <a:sym typeface="+mn-ea"/>
              </a:rPr>
              <a:t>1</a:t>
            </a:r>
            <a:r>
              <a:rPr lang="zh-CN" altLang="en-US">
                <a:solidFill>
                  <a:schemeClr val="accent2">
                    <a:lumMod val="75000"/>
                  </a:schemeClr>
                </a:solidFill>
                <a:sym typeface="+mn-ea"/>
              </a:rPr>
              <a:t>米</a:t>
            </a:r>
            <a:r>
              <a:rPr lang="zh-CN" altLang="en-US">
                <a:sym typeface="+mn-ea"/>
              </a:rPr>
              <a:t>的距离。哺乳期母亲</a:t>
            </a:r>
            <a:r>
              <a:rPr lang="zh-CN" altLang="en-US">
                <a:solidFill>
                  <a:schemeClr val="accent2">
                    <a:lumMod val="75000"/>
                  </a:schemeClr>
                </a:solidFill>
                <a:sym typeface="+mn-ea"/>
              </a:rPr>
              <a:t>可继续用母乳喂养婴儿</a:t>
            </a:r>
            <a:r>
              <a:rPr lang="zh-CN" altLang="en-US">
                <a:sym typeface="+mn-ea"/>
              </a:rPr>
              <a:t>。</a:t>
            </a:r>
          </a:p>
          <a:p>
            <a:pPr eaLnBrk="1" fontAlgn="auto" hangingPunct="1">
              <a:spcAft>
                <a:spcPts val="0"/>
              </a:spcAft>
              <a:buFont typeface="Arial" panose="020B0604020202020204" pitchFamily="34" charset="0"/>
              <a:buChar char="•"/>
              <a:defRPr/>
            </a:pPr>
            <a:r>
              <a:rPr lang="zh-CN" altLang="en-US">
                <a:sym typeface="+mn-ea"/>
              </a:rPr>
              <a:t>②照顾者尽量固定一人，且选择隔离和防护知识丰富，身体素质较好的年轻人作为照顾者。</a:t>
            </a:r>
            <a:endParaRPr lang="en-US" altLang="zh-CN"/>
          </a:p>
        </p:txBody>
      </p:sp>
      <p:sp>
        <p:nvSpPr>
          <p:cNvPr id="3" name="标题 2"/>
          <p:cNvSpPr>
            <a:spLocks noGrp="1"/>
          </p:cNvSpPr>
          <p:nvPr>
            <p:ph type="title" idx="4294967295"/>
          </p:nvPr>
        </p:nvSpPr>
        <p:spPr>
          <a:xfrm>
            <a:off x="838200" y="557213"/>
            <a:ext cx="10515600" cy="989012"/>
          </a:xfrm>
        </p:spPr>
        <p:txBody>
          <a:bodyPr>
            <a:normAutofit fontScale="90000"/>
          </a:bodyPr>
          <a:lstStyle/>
          <a:p>
            <a:pPr eaLnBrk="1" fontAlgn="auto" hangingPunct="1">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en-US" altLang="zh-CN">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4</a:t>
            </a: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）居家隔离时，家庭成员如何避免交叉感染？</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ym typeface="+mn-ea"/>
              </a:rPr>
              <a:t>③家庭成员进入密切接触者居住的空间时，应正确佩戴口罩；</a:t>
            </a:r>
          </a:p>
          <a:p>
            <a:pPr eaLnBrk="1" fontAlgn="auto" hangingPunct="1">
              <a:spcAft>
                <a:spcPts val="0"/>
              </a:spcAft>
              <a:buFont typeface="Arial" panose="020B0604020202020204" pitchFamily="34" charset="0"/>
              <a:buChar char="•"/>
              <a:defRPr/>
            </a:pPr>
            <a:r>
              <a:rPr lang="zh-CN" altLang="en-US">
                <a:sym typeface="+mn-ea"/>
              </a:rPr>
              <a:t>④家庭成员与密切接触者有任何</a:t>
            </a:r>
          </a:p>
          <a:p>
            <a:pPr marL="0" indent="0" eaLnBrk="1" fontAlgn="auto" hangingPunct="1">
              <a:spcAft>
                <a:spcPts val="0"/>
              </a:spcAft>
              <a:buFont typeface="Arial" panose="020B0604020202020204" pitchFamily="34" charset="0"/>
              <a:buNone/>
              <a:defRPr/>
            </a:pPr>
            <a:r>
              <a:rPr lang="zh-CN" altLang="en-US">
                <a:sym typeface="+mn-ea"/>
              </a:rPr>
              <a:t>  直接接触或离开密切接触者居住</a:t>
            </a:r>
          </a:p>
          <a:p>
            <a:pPr marL="0" indent="0" eaLnBrk="1" fontAlgn="auto" hangingPunct="1">
              <a:spcAft>
                <a:spcPts val="0"/>
              </a:spcAft>
              <a:buFont typeface="Arial" panose="020B0604020202020204" pitchFamily="34" charset="0"/>
              <a:buNone/>
              <a:defRPr/>
            </a:pPr>
            <a:r>
              <a:rPr lang="zh-CN" altLang="en-US">
                <a:sym typeface="+mn-ea"/>
              </a:rPr>
              <a:t>  的空间后，需严格清洁双手并保</a:t>
            </a:r>
          </a:p>
          <a:p>
            <a:pPr marL="0" indent="0" eaLnBrk="1" fontAlgn="auto" hangingPunct="1">
              <a:spcAft>
                <a:spcPts val="0"/>
              </a:spcAft>
              <a:buFont typeface="Arial" panose="020B0604020202020204" pitchFamily="34" charset="0"/>
              <a:buNone/>
              <a:defRPr/>
            </a:pPr>
            <a:r>
              <a:rPr lang="zh-CN" altLang="en-US">
                <a:sym typeface="+mn-ea"/>
              </a:rPr>
              <a:t>  持双手卫生；</a:t>
            </a:r>
            <a:endParaRPr lang="zh-CN" altLang="en-US"/>
          </a:p>
        </p:txBody>
      </p:sp>
      <p:pic>
        <p:nvPicPr>
          <p:cNvPr id="121858" name="图片 2"/>
          <p:cNvPicPr>
            <a:picLocks noChangeAspect="1"/>
          </p:cNvPicPr>
          <p:nvPr/>
        </p:nvPicPr>
        <p:blipFill>
          <a:blip r:embed="rId2"/>
          <a:srcRect/>
          <a:stretch>
            <a:fillRect/>
          </a:stretch>
        </p:blipFill>
        <p:spPr bwMode="auto">
          <a:xfrm>
            <a:off x="8601075" y="4387850"/>
            <a:ext cx="1985963" cy="1520825"/>
          </a:xfrm>
          <a:prstGeom prst="rect">
            <a:avLst/>
          </a:prstGeom>
          <a:noFill/>
          <a:ln w="9525">
            <a:noFill/>
            <a:miter lim="800000"/>
            <a:headEnd/>
            <a:tailEnd/>
          </a:ln>
        </p:spPr>
      </p:pic>
      <p:pic>
        <p:nvPicPr>
          <p:cNvPr id="121859" name="图片 3"/>
          <p:cNvPicPr>
            <a:picLocks noChangeAspect="1"/>
          </p:cNvPicPr>
          <p:nvPr/>
        </p:nvPicPr>
        <p:blipFill>
          <a:blip r:embed="rId3"/>
          <a:srcRect/>
          <a:stretch>
            <a:fillRect/>
          </a:stretch>
        </p:blipFill>
        <p:spPr bwMode="auto">
          <a:xfrm>
            <a:off x="8601075" y="1668463"/>
            <a:ext cx="1985963" cy="2428875"/>
          </a:xfrm>
          <a:prstGeom prst="rect">
            <a:avLst/>
          </a:prstGeom>
          <a:noFill/>
          <a:ln w="9525">
            <a:noFill/>
            <a:miter lim="800000"/>
            <a:headEnd/>
            <a:tailEnd/>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fontScale="90000" lnSpcReduction="20000"/>
          </a:bodyPr>
          <a:lstStyle/>
          <a:p>
            <a:pPr eaLnBrk="1" fontAlgn="auto" hangingPunct="1">
              <a:spcAft>
                <a:spcPts val="0"/>
              </a:spcAft>
              <a:buFont typeface="Arial" panose="020B0604020202020204" pitchFamily="34" charset="0"/>
              <a:buChar char="•"/>
              <a:defRPr/>
            </a:pPr>
            <a:r>
              <a:rPr lang="zh-CN" altLang="en-US">
                <a:sym typeface="+mn-ea"/>
              </a:rPr>
              <a:t>⑤家庭成员应避免与密切接触者、</a:t>
            </a:r>
          </a:p>
          <a:p>
            <a:pPr marL="0" indent="0" eaLnBrk="1" fontAlgn="auto" hangingPunct="1">
              <a:spcAft>
                <a:spcPts val="0"/>
              </a:spcAft>
              <a:buFont typeface="Arial" panose="020B0604020202020204" pitchFamily="34" charset="0"/>
              <a:buNone/>
              <a:defRPr/>
            </a:pPr>
            <a:r>
              <a:rPr lang="zh-CN" altLang="en-US">
                <a:sym typeface="+mn-ea"/>
              </a:rPr>
              <a:t>  共用牙刷、香烟、餐具、饭菜、</a:t>
            </a:r>
          </a:p>
          <a:p>
            <a:pPr marL="0" indent="0" eaLnBrk="1" fontAlgn="auto" hangingPunct="1">
              <a:spcAft>
                <a:spcPts val="0"/>
              </a:spcAft>
              <a:buFont typeface="Arial" panose="020B0604020202020204" pitchFamily="34" charset="0"/>
              <a:buNone/>
              <a:defRPr/>
            </a:pPr>
            <a:r>
              <a:rPr lang="zh-CN" altLang="en-US">
                <a:sym typeface="+mn-ea"/>
              </a:rPr>
              <a:t>  饮料、毛巾、浴巾、床单等。餐</a:t>
            </a:r>
          </a:p>
          <a:p>
            <a:pPr marL="0" indent="0" eaLnBrk="1" fontAlgn="auto" hangingPunct="1">
              <a:spcAft>
                <a:spcPts val="0"/>
              </a:spcAft>
              <a:buFont typeface="Arial" panose="020B0604020202020204" pitchFamily="34" charset="0"/>
              <a:buNone/>
              <a:defRPr/>
            </a:pPr>
            <a:r>
              <a:rPr lang="zh-CN" altLang="en-US">
                <a:sym typeface="+mn-ea"/>
              </a:rPr>
              <a:t>  具使用后应使用洗涤剂和清水清洗；</a:t>
            </a:r>
          </a:p>
          <a:p>
            <a:pPr eaLnBrk="1" fontAlgn="auto" hangingPunct="1">
              <a:spcAft>
                <a:spcPts val="0"/>
              </a:spcAft>
              <a:buFont typeface="Arial" panose="020B0604020202020204" pitchFamily="34" charset="0"/>
              <a:buChar char="•"/>
              <a:defRPr/>
            </a:pPr>
            <a:r>
              <a:rPr lang="zh-CN" altLang="en-US">
                <a:sym typeface="+mn-ea"/>
              </a:rPr>
              <a:t>⑥戴好一次性手套和保护性衣物（如塑料围裙）后再去碰触和清洁被密切接触者的人体分泌物污染的物体、衣物或床品。戴手套前和脱手套后都要进行双手清洁及消毒。</a:t>
            </a:r>
            <a:endParaRPr lang="zh-CN" altLang="en-US"/>
          </a:p>
        </p:txBody>
      </p:sp>
      <p:pic>
        <p:nvPicPr>
          <p:cNvPr id="122882" name="图片 2"/>
          <p:cNvPicPr>
            <a:picLocks noChangeAspect="1"/>
          </p:cNvPicPr>
          <p:nvPr/>
        </p:nvPicPr>
        <p:blipFill>
          <a:blip r:embed="rId2"/>
          <a:srcRect/>
          <a:stretch>
            <a:fillRect/>
          </a:stretch>
        </p:blipFill>
        <p:spPr bwMode="auto">
          <a:xfrm>
            <a:off x="7689850" y="887413"/>
            <a:ext cx="3135313" cy="2538412"/>
          </a:xfrm>
          <a:prstGeom prst="rect">
            <a:avLst/>
          </a:prstGeom>
          <a:noFill/>
          <a:ln w="9525">
            <a:noFill/>
            <a:miter lim="800000"/>
            <a:headEnd/>
            <a:tailEnd/>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标题 11"/>
          <p:cNvSpPr>
            <a:spLocks noGrp="1"/>
          </p:cNvSpPr>
          <p:nvPr>
            <p:ph type="title"/>
          </p:nvPr>
        </p:nvSpPr>
        <p:spPr>
          <a:xfrm>
            <a:off x="838200" y="571500"/>
            <a:ext cx="10515600" cy="990600"/>
          </a:xfrm>
        </p:spPr>
        <p:txBody>
          <a:bodyPr/>
          <a:lstStyle/>
          <a:p>
            <a:pPr eaLnBrk="1" hangingPunct="1"/>
            <a:r>
              <a:rPr lang="zh-CN" altLang="en-US" sz="2800" noProof="1" smtClean="0">
                <a:solidFill>
                  <a:srgbClr val="FF0000"/>
                </a:solidFill>
                <a:latin typeface="微软雅黑" pitchFamily="34" charset="-122"/>
              </a:rPr>
              <a:t>关于国外抗疫情况，部分人妖魔化别国努力的声音不绝于耳</a:t>
            </a:r>
          </a:p>
        </p:txBody>
      </p:sp>
      <p:sp>
        <p:nvSpPr>
          <p:cNvPr id="4" name="日期占位符 3"/>
          <p:cNvSpPr>
            <a:spLocks noGrp="1"/>
          </p:cNvSpPr>
          <p:nvPr>
            <p:ph type="dt" sz="quarter" idx="10"/>
          </p:nvPr>
        </p:nvSpPr>
        <p:spPr/>
        <p:txBody>
          <a:bodyPr/>
          <a:lstStyle/>
          <a:p>
            <a:pPr>
              <a:defRPr/>
            </a:pPr>
            <a:fld id="{D997B5FA-0921-464F-AAE1-844C04324D75}" type="datetime8">
              <a:rPr lang="zh-CN" altLang="en-US"/>
              <a:pPr>
                <a:defRPr/>
              </a:pPr>
              <a:t>2020年6月8日8时27分</a:t>
            </a:fld>
            <a:endParaRPr lang="zh-CN" altLang="en-US"/>
          </a:p>
        </p:txBody>
      </p:sp>
      <p:sp>
        <p:nvSpPr>
          <p:cNvPr id="5" name="页脚占位符 4"/>
          <p:cNvSpPr>
            <a:spLocks noGrp="1"/>
          </p:cNvSpPr>
          <p:nvPr>
            <p:ph type="ftr" sz="quarter" idx="11"/>
          </p:nvPr>
        </p:nvSpPr>
        <p:spPr/>
        <p:txBody>
          <a:bodyPr/>
          <a:lstStyle/>
          <a:p>
            <a:pPr>
              <a:defRPr/>
            </a:pPr>
            <a:r>
              <a:rPr lang="zh-CN" altLang="en-US"/>
              <a:t>湘南幼专学前教育系</a:t>
            </a:r>
          </a:p>
        </p:txBody>
      </p:sp>
      <p:sp>
        <p:nvSpPr>
          <p:cNvPr id="6" name="灯片编号占位符 5"/>
          <p:cNvSpPr>
            <a:spLocks noGrp="1"/>
          </p:cNvSpPr>
          <p:nvPr>
            <p:ph type="sldNum" sz="quarter" idx="12"/>
          </p:nvPr>
        </p:nvSpPr>
        <p:spPr/>
        <p:txBody>
          <a:bodyPr/>
          <a:lstStyle/>
          <a:p>
            <a:pPr>
              <a:defRPr/>
            </a:pPr>
            <a:fld id="{B499816F-7537-4076-83ED-A8B32C0E2BA4}" type="slidenum">
              <a:rPr lang="zh-CN" altLang="en-US"/>
              <a:pPr>
                <a:defRPr/>
              </a:pPr>
              <a:t>88</a:t>
            </a:fld>
            <a:endParaRPr lang="zh-CN" altLang="en-US"/>
          </a:p>
        </p:txBody>
      </p:sp>
      <p:pic>
        <p:nvPicPr>
          <p:cNvPr id="123909" name="图片 10"/>
          <p:cNvPicPr>
            <a:picLocks noChangeAspect="1"/>
          </p:cNvPicPr>
          <p:nvPr/>
        </p:nvPicPr>
        <p:blipFill>
          <a:blip r:embed="rId2"/>
          <a:srcRect/>
          <a:stretch>
            <a:fillRect/>
          </a:stretch>
        </p:blipFill>
        <p:spPr bwMode="auto">
          <a:xfrm>
            <a:off x="1296988" y="1905000"/>
            <a:ext cx="846137" cy="434975"/>
          </a:xfrm>
          <a:prstGeom prst="rect">
            <a:avLst/>
          </a:prstGeom>
          <a:noFill/>
          <a:ln w="9525">
            <a:noFill/>
            <a:miter lim="800000"/>
            <a:headEnd/>
            <a:tailEnd/>
          </a:ln>
        </p:spPr>
      </p:pic>
      <p:sp>
        <p:nvSpPr>
          <p:cNvPr id="13" name="文本框 12"/>
          <p:cNvSpPr txBox="1"/>
          <p:nvPr/>
        </p:nvSpPr>
        <p:spPr>
          <a:xfrm rot="20700000">
            <a:off x="6710363" y="2032000"/>
            <a:ext cx="3970337" cy="2584450"/>
          </a:xfrm>
          <a:prstGeom prst="rect">
            <a:avLst/>
          </a:prstGeom>
          <a:noFill/>
          <a:ln w="28575" cmpd="dbl">
            <a:solidFill>
              <a:schemeClr val="accent1">
                <a:shade val="50000"/>
              </a:schemeClr>
            </a:solidFill>
            <a:prstDash val="solid"/>
          </a:ln>
        </p:spPr>
        <p:txBody>
          <a:bodyPr>
            <a:spAutoFit/>
          </a:bodyPr>
          <a:lstStyle/>
          <a:p>
            <a:pPr algn="ctr" fontAlgn="auto">
              <a:spcBef>
                <a:spcPts val="0"/>
              </a:spcBef>
              <a:spcAft>
                <a:spcPts val="0"/>
              </a:spcAft>
              <a:defRPr/>
            </a:pPr>
            <a:r>
              <a:rPr lang="zh-CN" altLang="en-US" sz="5400">
                <a:solidFill>
                  <a:srgbClr val="FF0000"/>
                </a:solidFill>
                <a:latin typeface="叶根友毛笔行书2.0版" panose="02010601030101010101" charset="-122"/>
                <a:ea typeface="叶根友毛笔行书2.0版" panose="02010601030101010101" charset="-122"/>
              </a:rPr>
              <a:t>人同此心。</a:t>
            </a:r>
          </a:p>
          <a:p>
            <a:pPr algn="ctr" fontAlgn="auto">
              <a:spcBef>
                <a:spcPts val="0"/>
              </a:spcBef>
              <a:spcAft>
                <a:spcPts val="0"/>
              </a:spcAft>
              <a:defRPr/>
            </a:pPr>
            <a:r>
              <a:rPr lang="zh-CN" altLang="en-US" sz="5400">
                <a:solidFill>
                  <a:srgbClr val="FF0000"/>
                </a:solidFill>
                <a:latin typeface="叶根友毛笔行书2.0版" panose="02010601030101010101" charset="-122"/>
                <a:ea typeface="叶根友毛笔行书2.0版" panose="02010601030101010101" charset="-122"/>
              </a:rPr>
              <a:t>已所不欲，</a:t>
            </a:r>
          </a:p>
          <a:p>
            <a:pPr algn="ctr" fontAlgn="auto">
              <a:spcBef>
                <a:spcPts val="0"/>
              </a:spcBef>
              <a:spcAft>
                <a:spcPts val="0"/>
              </a:spcAft>
              <a:defRPr/>
            </a:pPr>
            <a:r>
              <a:rPr lang="zh-CN" altLang="en-US" sz="5400">
                <a:solidFill>
                  <a:srgbClr val="FF0000"/>
                </a:solidFill>
                <a:latin typeface="叶根友毛笔行书2.0版" panose="02010601030101010101" charset="-122"/>
                <a:ea typeface="叶根友毛笔行书2.0版" panose="02010601030101010101" charset="-122"/>
              </a:rPr>
              <a:t>勿施于人！</a:t>
            </a:r>
          </a:p>
        </p:txBody>
      </p:sp>
      <p:sp>
        <p:nvSpPr>
          <p:cNvPr id="123911" name="文本框 13"/>
          <p:cNvSpPr txBox="1">
            <a:spLocks noChangeArrowheads="1"/>
          </p:cNvSpPr>
          <p:nvPr/>
        </p:nvSpPr>
        <p:spPr bwMode="auto">
          <a:xfrm>
            <a:off x="1296988" y="2422525"/>
            <a:ext cx="5146675" cy="460375"/>
          </a:xfrm>
          <a:prstGeom prst="rect">
            <a:avLst/>
          </a:prstGeom>
          <a:noFill/>
          <a:ln w="9525">
            <a:noFill/>
            <a:miter lim="800000"/>
            <a:headEnd/>
            <a:tailEnd/>
          </a:ln>
        </p:spPr>
        <p:txBody>
          <a:bodyPr>
            <a:spAutoFit/>
          </a:bodyPr>
          <a:lstStyle/>
          <a:p>
            <a:r>
              <a:rPr lang="en-US" altLang="zh-CN" sz="2400">
                <a:latin typeface="Calibri" pitchFamily="34" charset="0"/>
                <a:ea typeface="微软雅黑" pitchFamily="34" charset="-122"/>
              </a:rPr>
              <a:t>1.</a:t>
            </a:r>
            <a:r>
              <a:rPr lang="zh-CN" altLang="en-US" sz="2400">
                <a:latin typeface="Calibri" pitchFamily="34" charset="0"/>
                <a:ea typeface="微软雅黑" pitchFamily="34" charset="-122"/>
              </a:rPr>
              <a:t>日本人连抄中国作业，都不会抄</a:t>
            </a:r>
          </a:p>
        </p:txBody>
      </p:sp>
      <p:sp>
        <p:nvSpPr>
          <p:cNvPr id="123912" name="文本框 15"/>
          <p:cNvSpPr txBox="1">
            <a:spLocks noChangeArrowheads="1"/>
          </p:cNvSpPr>
          <p:nvPr/>
        </p:nvSpPr>
        <p:spPr bwMode="auto">
          <a:xfrm>
            <a:off x="1296988" y="3092450"/>
            <a:ext cx="3817937" cy="460375"/>
          </a:xfrm>
          <a:prstGeom prst="rect">
            <a:avLst/>
          </a:prstGeom>
          <a:noFill/>
          <a:ln w="9525">
            <a:noFill/>
            <a:miter lim="800000"/>
            <a:headEnd/>
            <a:tailEnd/>
          </a:ln>
        </p:spPr>
        <p:txBody>
          <a:bodyPr>
            <a:spAutoFit/>
          </a:bodyPr>
          <a:lstStyle/>
          <a:p>
            <a:r>
              <a:rPr lang="en-US" altLang="zh-CN" sz="2400">
                <a:latin typeface="Calibri" pitchFamily="34" charset="0"/>
                <a:ea typeface="微软雅黑" pitchFamily="34" charset="-122"/>
              </a:rPr>
              <a:t>2.</a:t>
            </a:r>
            <a:r>
              <a:rPr lang="zh-CN" altLang="en-US" sz="2400">
                <a:latin typeface="Calibri" pitchFamily="34" charset="0"/>
                <a:ea typeface="微软雅黑" pitchFamily="34" charset="-122"/>
              </a:rPr>
              <a:t>意大利人不会戴口罩</a:t>
            </a:r>
          </a:p>
        </p:txBody>
      </p:sp>
      <p:sp>
        <p:nvSpPr>
          <p:cNvPr id="123913" name="文本框 16"/>
          <p:cNvSpPr txBox="1">
            <a:spLocks noChangeArrowheads="1"/>
          </p:cNvSpPr>
          <p:nvPr/>
        </p:nvSpPr>
        <p:spPr bwMode="auto">
          <a:xfrm>
            <a:off x="1296988" y="3756025"/>
            <a:ext cx="3817937" cy="460375"/>
          </a:xfrm>
          <a:prstGeom prst="rect">
            <a:avLst/>
          </a:prstGeom>
          <a:noFill/>
          <a:ln w="9525">
            <a:noFill/>
            <a:miter lim="800000"/>
            <a:headEnd/>
            <a:tailEnd/>
          </a:ln>
        </p:spPr>
        <p:txBody>
          <a:bodyPr>
            <a:spAutoFit/>
          </a:bodyPr>
          <a:lstStyle/>
          <a:p>
            <a:r>
              <a:rPr lang="en-US" altLang="zh-CN" sz="2400">
                <a:latin typeface="Calibri" pitchFamily="34" charset="0"/>
                <a:ea typeface="微软雅黑" pitchFamily="34" charset="-122"/>
              </a:rPr>
              <a:t>3.</a:t>
            </a:r>
            <a:r>
              <a:rPr lang="zh-CN" altLang="en-US" sz="2400">
                <a:latin typeface="Calibri" pitchFamily="34" charset="0"/>
                <a:ea typeface="微软雅黑" pitchFamily="34" charset="-122"/>
              </a:rPr>
              <a:t>韩国人纷纷逃往国</a:t>
            </a:r>
            <a:r>
              <a:rPr lang="zh-CN" altLang="en-US" sz="2400">
                <a:latin typeface="Calibri" pitchFamily="34" charset="0"/>
                <a:ea typeface="微软雅黑" pitchFamily="34" charset="-122"/>
                <a:sym typeface="+mn-ea"/>
              </a:rPr>
              <a:t>外</a:t>
            </a:r>
            <a:r>
              <a:rPr lang="zh-CN" altLang="en-US" sz="2400">
                <a:latin typeface="Calibri" pitchFamily="34" charset="0"/>
                <a:ea typeface="微软雅黑" pitchFamily="34" charset="-122"/>
              </a:rPr>
              <a:t>避难</a:t>
            </a:r>
          </a:p>
        </p:txBody>
      </p:sp>
      <p:sp>
        <p:nvSpPr>
          <p:cNvPr id="123914" name="文本框 17"/>
          <p:cNvSpPr txBox="1">
            <a:spLocks noChangeArrowheads="1"/>
          </p:cNvSpPr>
          <p:nvPr/>
        </p:nvSpPr>
        <p:spPr bwMode="auto">
          <a:xfrm>
            <a:off x="1296988" y="4411663"/>
            <a:ext cx="2540000" cy="460375"/>
          </a:xfrm>
          <a:prstGeom prst="rect">
            <a:avLst/>
          </a:prstGeom>
          <a:noFill/>
          <a:ln w="9525">
            <a:noFill/>
            <a:miter lim="800000"/>
            <a:headEnd/>
            <a:tailEnd/>
          </a:ln>
        </p:spPr>
        <p:txBody>
          <a:bodyPr>
            <a:spAutoFit/>
          </a:bodyPr>
          <a:lstStyle/>
          <a:p>
            <a:r>
              <a:rPr lang="en-US" altLang="zh-CN" sz="2400">
                <a:latin typeface="Calibri" pitchFamily="34" charset="0"/>
                <a:ea typeface="微软雅黑" pitchFamily="34" charset="-122"/>
              </a:rPr>
              <a:t>4.</a:t>
            </a:r>
            <a:r>
              <a:rPr lang="zh-CN" altLang="en-US" sz="2400">
                <a:latin typeface="Calibri" pitchFamily="34" charset="0"/>
                <a:ea typeface="微软雅黑" pitchFamily="34" charset="-122"/>
              </a:rPr>
              <a:t>美国不行</a:t>
            </a:r>
            <a:r>
              <a:rPr lang="en-US" altLang="zh-CN" sz="2400">
                <a:latin typeface="Calibri" pitchFamily="34" charset="0"/>
                <a:ea typeface="微软雅黑" pitchFamily="34" charset="-122"/>
              </a:rPr>
              <a:t>......</a:t>
            </a:r>
          </a:p>
        </p:txBody>
      </p:sp>
      <p:sp>
        <p:nvSpPr>
          <p:cNvPr id="123915" name="文本框 18"/>
          <p:cNvSpPr txBox="1">
            <a:spLocks noChangeArrowheads="1"/>
          </p:cNvSpPr>
          <p:nvPr/>
        </p:nvSpPr>
        <p:spPr bwMode="auto">
          <a:xfrm>
            <a:off x="838200" y="5291138"/>
            <a:ext cx="10148888" cy="522287"/>
          </a:xfrm>
          <a:prstGeom prst="rect">
            <a:avLst/>
          </a:prstGeom>
          <a:noFill/>
          <a:ln w="9525">
            <a:noFill/>
            <a:miter lim="800000"/>
            <a:headEnd/>
            <a:tailEnd/>
          </a:ln>
        </p:spPr>
        <p:txBody>
          <a:bodyPr>
            <a:spAutoFit/>
          </a:bodyPr>
          <a:lstStyle/>
          <a:p>
            <a:r>
              <a:rPr lang="zh-CN" altLang="en-US" sz="2800">
                <a:solidFill>
                  <a:srgbClr val="FF0000"/>
                </a:solidFill>
                <a:latin typeface="华文新魏" pitchFamily="2" charset="-122"/>
                <a:ea typeface="华文新魏" pitchFamily="2" charset="-122"/>
              </a:rPr>
              <a:t>中国抗疫之初，部分外国人阴阳怪调的声音，曾让我们极为反感。</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标题 1"/>
          <p:cNvSpPr>
            <a:spLocks noGrp="1"/>
          </p:cNvSpPr>
          <p:nvPr>
            <p:ph type="title" idx="4294967295"/>
          </p:nvPr>
        </p:nvSpPr>
        <p:spPr>
          <a:xfrm>
            <a:off x="838200" y="1900238"/>
            <a:ext cx="10683875" cy="3786187"/>
          </a:xfrm>
        </p:spPr>
        <p:txBody>
          <a:bodyPr/>
          <a:lstStyle/>
          <a:p>
            <a:pPr algn="ctr" eaLnBrk="1" hangingPunct="1">
              <a:lnSpc>
                <a:spcPct val="150000"/>
              </a:lnSpc>
            </a:pPr>
            <a:r>
              <a:rPr lang="zh-CN" sz="4800" smtClean="0">
                <a:sym typeface="+mn-ea"/>
              </a:rPr>
              <a:t>不断章取义       </a:t>
            </a:r>
            <a:r>
              <a:rPr lang="zh-CN" altLang="en-US" sz="4800" smtClean="0"/>
              <a:t>不</a:t>
            </a:r>
            <a:r>
              <a:rPr lang="zh-CN" sz="4800" smtClean="0">
                <a:sym typeface="+mn-ea"/>
              </a:rPr>
              <a:t>编造谣言</a:t>
            </a:r>
            <a:r>
              <a:rPr lang="zh-CN" altLang="en-US" sz="4800" smtClean="0"/>
              <a:t>           </a:t>
            </a:r>
            <a:br>
              <a:rPr lang="zh-CN" altLang="en-US" sz="4800" smtClean="0"/>
            </a:br>
            <a:r>
              <a:rPr lang="zh-CN" sz="4800" smtClean="0">
                <a:sym typeface="+mn-ea"/>
              </a:rPr>
              <a:t>不夸大其辞  </a:t>
            </a:r>
            <a:r>
              <a:rPr lang="zh-CN" altLang="en-US" sz="4800" smtClean="0"/>
              <a:t>     不贬低讽刺</a:t>
            </a:r>
          </a:p>
        </p:txBody>
      </p:sp>
      <p:sp>
        <p:nvSpPr>
          <p:cNvPr id="124930" name="文本占位符 2"/>
          <p:cNvSpPr>
            <a:spLocks noGrp="1"/>
          </p:cNvSpPr>
          <p:nvPr>
            <p:ph type="body" idx="4294967295"/>
          </p:nvPr>
        </p:nvSpPr>
        <p:spPr>
          <a:xfrm>
            <a:off x="838200" y="1017588"/>
            <a:ext cx="10515600" cy="5159375"/>
          </a:xfrm>
        </p:spPr>
        <p:txBody>
          <a:bodyPr/>
          <a:lstStyle/>
          <a:p>
            <a:pPr eaLnBrk="1" hangingPunct="1"/>
            <a:r>
              <a:rPr lang="zh-CN" altLang="en-US" smtClean="0">
                <a:sym typeface="+mn-ea"/>
              </a:rPr>
              <a:t>面对国内疫情控制，全球疫情升级，大学生应做到</a:t>
            </a:r>
            <a:r>
              <a:rPr lang="en-US" altLang="zh-CN" smtClean="0">
                <a:sym typeface="+mn-ea"/>
              </a:rPr>
              <a:t>“</a:t>
            </a:r>
            <a:r>
              <a:rPr lang="zh-CN" altLang="en-US" smtClean="0">
                <a:sym typeface="+mn-ea"/>
              </a:rPr>
              <a:t>四不</a:t>
            </a:r>
            <a:r>
              <a:rPr lang="en-US" altLang="zh-CN" smtClean="0">
                <a:sym typeface="+mn-ea"/>
              </a:rPr>
              <a:t>”</a:t>
            </a:r>
            <a:r>
              <a:rPr lang="zh-CN" altLang="en-US" smtClean="0">
                <a:sym typeface="+mn-ea"/>
              </a:rPr>
              <a:t>：</a:t>
            </a:r>
            <a:endParaRPr lang="en-US" altLang="zh-CN" smtClean="0">
              <a:sym typeface="+mn-ea"/>
            </a:endParaRPr>
          </a:p>
        </p:txBody>
      </p:sp>
      <p:sp>
        <p:nvSpPr>
          <p:cNvPr id="4" name="日期占位符 3"/>
          <p:cNvSpPr>
            <a:spLocks noGrp="1"/>
          </p:cNvSpPr>
          <p:nvPr>
            <p:ph type="dt" sz="quarter" idx="10"/>
          </p:nvPr>
        </p:nvSpPr>
        <p:spPr/>
        <p:txBody>
          <a:bodyPr/>
          <a:lstStyle/>
          <a:p>
            <a:pPr>
              <a:defRPr/>
            </a:pPr>
            <a:fld id="{D997B5FA-0921-464F-AAE1-844C04324D75}" type="datetime8">
              <a:rPr lang="zh-CN" altLang="en-US"/>
              <a:pPr>
                <a:defRPr/>
              </a:pPr>
              <a:t>2020年6月8日8时27分</a:t>
            </a:fld>
            <a:endParaRPr lang="zh-CN" altLang="en-US"/>
          </a:p>
        </p:txBody>
      </p:sp>
      <p:sp>
        <p:nvSpPr>
          <p:cNvPr id="5" name="页脚占位符 4"/>
          <p:cNvSpPr>
            <a:spLocks noGrp="1"/>
          </p:cNvSpPr>
          <p:nvPr>
            <p:ph type="ftr" sz="quarter" idx="11"/>
          </p:nvPr>
        </p:nvSpPr>
        <p:spPr/>
        <p:txBody>
          <a:bodyPr/>
          <a:lstStyle/>
          <a:p>
            <a:pPr>
              <a:defRPr/>
            </a:pPr>
            <a:r>
              <a:rPr lang="zh-CN" altLang="en-US"/>
              <a:t>湘南幼专学前教育系</a:t>
            </a:r>
          </a:p>
        </p:txBody>
      </p:sp>
      <p:sp>
        <p:nvSpPr>
          <p:cNvPr id="6" name="灯片编号占位符 5"/>
          <p:cNvSpPr>
            <a:spLocks noGrp="1"/>
          </p:cNvSpPr>
          <p:nvPr>
            <p:ph type="sldNum" sz="quarter" idx="12"/>
          </p:nvPr>
        </p:nvSpPr>
        <p:spPr/>
        <p:txBody>
          <a:bodyPr/>
          <a:lstStyle/>
          <a:p>
            <a:pPr>
              <a:defRPr/>
            </a:pPr>
            <a:fld id="{1DD3B856-3364-473E-B9DA-72B26D929015}" type="slidenum">
              <a:rPr lang="zh-CN" altLang="en-US"/>
              <a:pPr>
                <a:defRPr/>
              </a:pPr>
              <a:t>89</a:t>
            </a:fld>
            <a:endParaRPr lang="zh-CN"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idx="4294967295"/>
          </p:nvPr>
        </p:nvSpPr>
        <p:spPr>
          <a:xfrm>
            <a:off x="1990725" y="3848100"/>
            <a:ext cx="7769225" cy="766763"/>
          </a:xfrm>
        </p:spPr>
        <p:txBody>
          <a:bodyPr>
            <a:normAutofit fontScale="90000"/>
          </a:bodyPr>
          <a:lstStyle/>
          <a:p>
            <a:pPr eaLnBrk="1" fontAlgn="auto" hangingPunct="1">
              <a:spcAft>
                <a:spcPts val="0"/>
              </a:spcAft>
              <a:defRPr/>
            </a:pPr>
            <a:endParaRPr lang="zh-CN" altLang="en-US"/>
          </a:p>
        </p:txBody>
      </p:sp>
      <p:sp>
        <p:nvSpPr>
          <p:cNvPr id="125954" name="文本占位符 2"/>
          <p:cNvSpPr>
            <a:spLocks noGrp="1"/>
          </p:cNvSpPr>
          <p:nvPr>
            <p:ph type="body" idx="4294967295"/>
          </p:nvPr>
        </p:nvSpPr>
        <p:spPr>
          <a:xfrm>
            <a:off x="1790700" y="1019175"/>
            <a:ext cx="7769225" cy="868363"/>
          </a:xfrm>
        </p:spPr>
        <p:txBody>
          <a:bodyPr/>
          <a:lstStyle/>
          <a:p>
            <a:pPr eaLnBrk="1" hangingPunct="1"/>
            <a:endParaRPr lang="zh-CN" altLang="en-US" smtClean="0"/>
          </a:p>
        </p:txBody>
      </p:sp>
      <p:sp>
        <p:nvSpPr>
          <p:cNvPr id="9" name="文本占位符 8"/>
          <p:cNvSpPr>
            <a:spLocks noGrp="1"/>
          </p:cNvSpPr>
          <p:nvPr>
            <p:ph type="body" idx="13"/>
          </p:nvPr>
        </p:nvSpPr>
        <p:spPr>
          <a:xfrm>
            <a:off x="1316038" y="2141538"/>
            <a:ext cx="9559925" cy="3560762"/>
          </a:xfrm>
        </p:spPr>
        <p:txBody>
          <a:bodyPr/>
          <a:lstStyle/>
          <a:p>
            <a:pPr eaLnBrk="1" hangingPunct="1">
              <a:defRPr/>
            </a:pPr>
            <a:r>
              <a:rPr lang="zh-CN" altLang="en-US" sz="3300" smtClean="0">
                <a:effectLst>
                  <a:outerShdw blurRad="38100" dist="38100" dir="2700000" algn="tl">
                    <a:srgbClr val="C0C0C0"/>
                  </a:outerShdw>
                </a:effectLst>
                <a:latin typeface="微软雅黑 Light"/>
                <a:ea typeface="微软雅黑" pitchFamily="34" charset="-122"/>
                <a:sym typeface="+mn-ea"/>
              </a:rPr>
              <a:t>病毒是人类的敌人，没有一个国家可以置身事外以邻为壑，必须摒弃种种偏见分歧、政治心结和意识形态铁幕，而形成全球性的联防联控。</a:t>
            </a:r>
            <a:endParaRPr lang="zh-CN" altLang="en-US" sz="3300" smtClean="0">
              <a:effectLst>
                <a:outerShdw blurRad="38100" dist="38100" dir="2700000" algn="tl">
                  <a:srgbClr val="C0C0C0"/>
                </a:outerShdw>
              </a:effectLst>
              <a:latin typeface="微软雅黑 Light"/>
              <a:ea typeface="微软雅黑" pitchFamily="34" charset="-122"/>
            </a:endParaRPr>
          </a:p>
        </p:txBody>
      </p:sp>
      <p:sp>
        <p:nvSpPr>
          <p:cNvPr id="4" name="日期占位符 3"/>
          <p:cNvSpPr>
            <a:spLocks noGrp="1"/>
          </p:cNvSpPr>
          <p:nvPr>
            <p:ph type="dt" sz="quarter" idx="15"/>
          </p:nvPr>
        </p:nvSpPr>
        <p:spPr/>
        <p:txBody>
          <a:bodyPr/>
          <a:lstStyle/>
          <a:p>
            <a:pPr>
              <a:defRPr/>
            </a:pPr>
            <a:fld id="{D997B5FA-0921-464F-AAE1-844C04324D75}" type="datetime8">
              <a:rPr lang="zh-CN" altLang="en-US"/>
              <a:pPr>
                <a:defRPr/>
              </a:pPr>
              <a:t>2020年6月8日8时27分</a:t>
            </a:fld>
            <a:endParaRPr lang="zh-CN" altLang="en-US"/>
          </a:p>
        </p:txBody>
      </p:sp>
      <p:sp>
        <p:nvSpPr>
          <p:cNvPr id="5" name="页脚占位符 4"/>
          <p:cNvSpPr>
            <a:spLocks noGrp="1"/>
          </p:cNvSpPr>
          <p:nvPr>
            <p:ph type="ftr" sz="quarter" idx="16"/>
          </p:nvPr>
        </p:nvSpPr>
        <p:spPr/>
        <p:txBody>
          <a:bodyPr/>
          <a:lstStyle/>
          <a:p>
            <a:pPr>
              <a:defRPr/>
            </a:pPr>
            <a:r>
              <a:rPr lang="zh-CN" altLang="en-US"/>
              <a:t>湘南幼专学前教育系</a:t>
            </a:r>
          </a:p>
        </p:txBody>
      </p:sp>
      <p:sp>
        <p:nvSpPr>
          <p:cNvPr id="6" name="灯片编号占位符 5"/>
          <p:cNvSpPr>
            <a:spLocks noGrp="1"/>
          </p:cNvSpPr>
          <p:nvPr>
            <p:ph type="sldNum" sz="quarter" idx="17"/>
          </p:nvPr>
        </p:nvSpPr>
        <p:spPr/>
        <p:txBody>
          <a:bodyPr/>
          <a:lstStyle/>
          <a:p>
            <a:pPr>
              <a:defRPr/>
            </a:pPr>
            <a:fld id="{75CE2D85-72D9-4FF0-8D7B-88630062DA2F}" type="slidenum">
              <a:rPr lang="zh-CN" altLang="en-US"/>
              <a:pPr>
                <a:defRPr/>
              </a:pPr>
              <a:t>90</a:t>
            </a:fld>
            <a:endParaRPr lang="zh-CN"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文本占位符 3"/>
          <p:cNvSpPr>
            <a:spLocks noGrp="1"/>
          </p:cNvSpPr>
          <p:nvPr>
            <p:ph type="body" idx="1"/>
          </p:nvPr>
        </p:nvSpPr>
        <p:spPr>
          <a:xfrm>
            <a:off x="4965700" y="1765300"/>
            <a:ext cx="6388100" cy="4335463"/>
          </a:xfrm>
        </p:spPr>
        <p:txBody>
          <a:bodyPr/>
          <a:lstStyle/>
          <a:p>
            <a:pPr marL="0" indent="0" eaLnBrk="1" hangingPunct="1">
              <a:buFont typeface="Arial" charset="0"/>
              <a:buNone/>
            </a:pPr>
            <a:r>
              <a:rPr lang="zh-CN" altLang="en-US" smtClean="0"/>
              <a:t>关于疫情，理所当然咱们只听钟南山院士的</a:t>
            </a:r>
          </a:p>
          <a:p>
            <a:pPr marL="0" indent="0" eaLnBrk="1" hangingPunct="1">
              <a:buFont typeface="Arial" charset="0"/>
              <a:buNone/>
            </a:pPr>
            <a:r>
              <a:rPr lang="zh-CN" altLang="en-US" sz="3600" smtClean="0">
                <a:solidFill>
                  <a:srgbClr val="FF0000"/>
                </a:solidFill>
              </a:rPr>
              <a:t>      </a:t>
            </a:r>
            <a:r>
              <a:rPr lang="zh-CN" altLang="en-US" sz="6000" smtClean="0">
                <a:solidFill>
                  <a:srgbClr val="FF0000"/>
                </a:solidFill>
              </a:rPr>
              <a:t>不要放松警惕！</a:t>
            </a:r>
          </a:p>
        </p:txBody>
      </p:sp>
      <p:sp>
        <p:nvSpPr>
          <p:cNvPr id="3" name="标题 2"/>
          <p:cNvSpPr>
            <a:spLocks noGrp="1"/>
          </p:cNvSpPr>
          <p:nvPr>
            <p:ph type="title"/>
          </p:nvPr>
        </p:nvSpPr>
        <p:spPr>
          <a:xfrm>
            <a:off x="838200" y="557213"/>
            <a:ext cx="10515600" cy="989012"/>
          </a:xfrm>
        </p:spPr>
        <p:txBody>
          <a:bodyPr>
            <a:normAutofit fontScale="90000"/>
          </a:bodyPr>
          <a:lstStyle/>
          <a:p>
            <a:pPr>
              <a:spcAft>
                <a:spcPts val="0"/>
              </a:spcAft>
              <a:defRPr/>
            </a:pPr>
            <a:r>
              <a:rPr b="1">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烧烤店老板说，中国疫情已经控制了，别紧张，没必要戴口罩，放心吃喝吧</a:t>
            </a:r>
            <a:r>
              <a:rPr lang="en-US" altLang="zh-CN" b="1">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a:t>
            </a:r>
          </a:p>
        </p:txBody>
      </p:sp>
      <p:pic>
        <p:nvPicPr>
          <p:cNvPr id="126979" name="图片 4"/>
          <p:cNvPicPr>
            <a:picLocks noChangeAspect="1"/>
          </p:cNvPicPr>
          <p:nvPr/>
        </p:nvPicPr>
        <p:blipFill>
          <a:blip r:embed="rId2"/>
          <a:srcRect/>
          <a:stretch>
            <a:fillRect/>
          </a:stretch>
        </p:blipFill>
        <p:spPr bwMode="auto">
          <a:xfrm>
            <a:off x="1106488" y="2327275"/>
            <a:ext cx="3556000" cy="2371725"/>
          </a:xfrm>
          <a:prstGeom prst="rect">
            <a:avLst/>
          </a:prstGeom>
          <a:noFill/>
          <a:ln w="9525">
            <a:noFill/>
            <a:miter lim="800000"/>
            <a:headEnd/>
            <a:tailEnd/>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标题 3"/>
          <p:cNvSpPr>
            <a:spLocks noGrp="1"/>
          </p:cNvSpPr>
          <p:nvPr>
            <p:ph type="title" idx="4294967295"/>
          </p:nvPr>
        </p:nvSpPr>
        <p:spPr>
          <a:xfrm>
            <a:off x="838200" y="2200275"/>
            <a:ext cx="10683875" cy="3486150"/>
          </a:xfrm>
        </p:spPr>
        <p:txBody>
          <a:bodyPr/>
          <a:lstStyle/>
          <a:p>
            <a:pPr eaLnBrk="1" hangingPunct="1">
              <a:lnSpc>
                <a:spcPct val="150000"/>
              </a:lnSpc>
            </a:pPr>
            <a:r>
              <a:rPr lang="en-US" altLang="zh-CN" sz="8000" smtClean="0"/>
              <a:t>    </a:t>
            </a:r>
            <a:r>
              <a:rPr lang="zh-CN" altLang="en-US" sz="8000" smtClean="0"/>
              <a:t>我们可以这样过！</a:t>
            </a:r>
          </a:p>
        </p:txBody>
      </p:sp>
      <p:sp>
        <p:nvSpPr>
          <p:cNvPr id="128002" name="文本占位符 4"/>
          <p:cNvSpPr>
            <a:spLocks noGrp="1"/>
          </p:cNvSpPr>
          <p:nvPr>
            <p:ph type="body" idx="4294967295"/>
          </p:nvPr>
        </p:nvSpPr>
        <p:spPr>
          <a:xfrm>
            <a:off x="0" y="0"/>
            <a:ext cx="0" cy="0"/>
          </a:xfrm>
        </p:spPr>
        <p:txBody>
          <a:bodyPr/>
          <a:lstStyle/>
          <a:p>
            <a:pPr eaLnBrk="1" hangingPunct="1"/>
            <a:r>
              <a:rPr lang="zh-CN" altLang="en-US" smtClean="0"/>
              <a:t>学校严格封闭式管理期间</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图片 4"/>
          <p:cNvPicPr>
            <a:picLocks noChangeAspect="1"/>
          </p:cNvPicPr>
          <p:nvPr/>
        </p:nvPicPr>
        <p:blipFill>
          <a:blip r:embed="rId2"/>
          <a:srcRect/>
          <a:stretch>
            <a:fillRect/>
          </a:stretch>
        </p:blipFill>
        <p:spPr bwMode="auto">
          <a:xfrm>
            <a:off x="7004050" y="495300"/>
            <a:ext cx="3579813" cy="2573338"/>
          </a:xfrm>
          <a:prstGeom prst="rect">
            <a:avLst/>
          </a:prstGeom>
          <a:noFill/>
          <a:ln w="9525">
            <a:noFill/>
            <a:miter lim="800000"/>
            <a:headEnd/>
            <a:tailEnd/>
          </a:ln>
        </p:spPr>
      </p:pic>
      <p:sp>
        <p:nvSpPr>
          <p:cNvPr id="129026" name="文本框 6"/>
          <p:cNvSpPr txBox="1">
            <a:spLocks noChangeArrowheads="1"/>
          </p:cNvSpPr>
          <p:nvPr/>
        </p:nvSpPr>
        <p:spPr bwMode="auto">
          <a:xfrm>
            <a:off x="1508125" y="3043238"/>
            <a:ext cx="3578225" cy="368300"/>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保持个人和居室清洁卫生</a:t>
            </a:r>
          </a:p>
        </p:txBody>
      </p:sp>
      <p:sp>
        <p:nvSpPr>
          <p:cNvPr id="129027" name="文本框 9"/>
          <p:cNvSpPr txBox="1">
            <a:spLocks noChangeArrowheads="1"/>
          </p:cNvSpPr>
          <p:nvPr/>
        </p:nvSpPr>
        <p:spPr bwMode="auto">
          <a:xfrm>
            <a:off x="10583863" y="768350"/>
            <a:ext cx="477837" cy="2028825"/>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努力学习不懈怠</a:t>
            </a:r>
          </a:p>
        </p:txBody>
      </p:sp>
      <p:pic>
        <p:nvPicPr>
          <p:cNvPr id="129028" name="图片 10"/>
          <p:cNvPicPr>
            <a:picLocks noChangeAspect="1"/>
          </p:cNvPicPr>
          <p:nvPr/>
        </p:nvPicPr>
        <p:blipFill>
          <a:blip r:embed="rId3"/>
          <a:srcRect/>
          <a:stretch>
            <a:fillRect/>
          </a:stretch>
        </p:blipFill>
        <p:spPr bwMode="auto">
          <a:xfrm>
            <a:off x="6116638" y="3822700"/>
            <a:ext cx="2295525" cy="2284413"/>
          </a:xfrm>
          <a:prstGeom prst="rect">
            <a:avLst/>
          </a:prstGeom>
          <a:noFill/>
          <a:ln w="9525">
            <a:noFill/>
            <a:miter lim="800000"/>
            <a:headEnd/>
            <a:tailEnd/>
          </a:ln>
        </p:spPr>
      </p:pic>
      <p:sp>
        <p:nvSpPr>
          <p:cNvPr id="129029" name="文本框 12"/>
          <p:cNvSpPr txBox="1">
            <a:spLocks noChangeArrowheads="1"/>
          </p:cNvSpPr>
          <p:nvPr/>
        </p:nvSpPr>
        <p:spPr bwMode="auto">
          <a:xfrm>
            <a:off x="8412163" y="4354513"/>
            <a:ext cx="2906712" cy="1752600"/>
          </a:xfrm>
          <a:prstGeom prst="rect">
            <a:avLst/>
          </a:prstGeom>
          <a:noFill/>
          <a:ln w="9525">
            <a:noFill/>
            <a:miter lim="800000"/>
            <a:headEnd/>
            <a:tailEnd/>
          </a:ln>
        </p:spPr>
        <p:txBody>
          <a:bodyPr>
            <a:spAutoFit/>
          </a:bodyPr>
          <a:lstStyle/>
          <a:p>
            <a:r>
              <a:rPr lang="zh-CN" altLang="en-US">
                <a:latin typeface="Calibri" pitchFamily="34" charset="0"/>
                <a:ea typeface="微软雅黑" pitchFamily="34" charset="-122"/>
                <a:sym typeface="+mn-ea"/>
              </a:rPr>
              <a:t>坚持锻炼</a:t>
            </a:r>
          </a:p>
          <a:p>
            <a:endParaRPr lang="zh-CN" altLang="en-US">
              <a:latin typeface="Calibri" pitchFamily="34" charset="0"/>
              <a:ea typeface="微软雅黑" pitchFamily="34" charset="-122"/>
              <a:sym typeface="+mn-ea"/>
            </a:endParaRPr>
          </a:p>
          <a:p>
            <a:r>
              <a:rPr lang="zh-CN" altLang="en-US">
                <a:latin typeface="Calibri" pitchFamily="34" charset="0"/>
                <a:ea typeface="微软雅黑" pitchFamily="34" charset="-122"/>
                <a:sym typeface="+mn-ea"/>
              </a:rPr>
              <a:t>附：国家体育总局体育居家锻炼方案(全年龄篇)链接https://www.sohu.com/a/372481739_670165</a:t>
            </a:r>
            <a:endParaRPr lang="zh-CN" altLang="en-US">
              <a:latin typeface="Calibri" pitchFamily="34" charset="0"/>
              <a:ea typeface="微软雅黑" pitchFamily="34" charset="-122"/>
            </a:endParaRPr>
          </a:p>
        </p:txBody>
      </p:sp>
      <p:pic>
        <p:nvPicPr>
          <p:cNvPr id="129030" name="图片 13"/>
          <p:cNvPicPr>
            <a:picLocks noChangeAspect="1"/>
          </p:cNvPicPr>
          <p:nvPr/>
        </p:nvPicPr>
        <p:blipFill>
          <a:blip r:embed="rId4"/>
          <a:srcRect/>
          <a:stretch>
            <a:fillRect/>
          </a:stretch>
        </p:blipFill>
        <p:spPr bwMode="auto">
          <a:xfrm>
            <a:off x="1508125" y="3822700"/>
            <a:ext cx="3579813" cy="2212975"/>
          </a:xfrm>
          <a:prstGeom prst="rect">
            <a:avLst/>
          </a:prstGeom>
          <a:noFill/>
          <a:ln w="9525">
            <a:noFill/>
            <a:miter lim="800000"/>
            <a:headEnd/>
            <a:tailEnd/>
          </a:ln>
        </p:spPr>
      </p:pic>
      <p:sp>
        <p:nvSpPr>
          <p:cNvPr id="129031" name="文本框 15"/>
          <p:cNvSpPr txBox="1">
            <a:spLocks noChangeArrowheads="1"/>
          </p:cNvSpPr>
          <p:nvPr/>
        </p:nvSpPr>
        <p:spPr bwMode="auto">
          <a:xfrm>
            <a:off x="1508125" y="6035675"/>
            <a:ext cx="3579813" cy="368300"/>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多与人沟通交流</a:t>
            </a:r>
          </a:p>
        </p:txBody>
      </p:sp>
      <p:pic>
        <p:nvPicPr>
          <p:cNvPr id="129032" name="图片 16"/>
          <p:cNvPicPr>
            <a:picLocks noChangeAspect="1"/>
          </p:cNvPicPr>
          <p:nvPr/>
        </p:nvPicPr>
        <p:blipFill>
          <a:blip r:embed="rId5"/>
          <a:srcRect/>
          <a:stretch>
            <a:fillRect/>
          </a:stretch>
        </p:blipFill>
        <p:spPr bwMode="auto">
          <a:xfrm>
            <a:off x="1508125" y="495300"/>
            <a:ext cx="3941763" cy="2547938"/>
          </a:xfrm>
          <a:prstGeom prst="rect">
            <a:avLst/>
          </a:prstGeom>
          <a:noFill/>
          <a:ln w="9525">
            <a:noFill/>
            <a:miter lim="800000"/>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图片 2"/>
          <p:cNvPicPr>
            <a:picLocks noChangeAspect="1"/>
          </p:cNvPicPr>
          <p:nvPr/>
        </p:nvPicPr>
        <p:blipFill>
          <a:blip r:embed="rId2"/>
          <a:srcRect/>
          <a:stretch>
            <a:fillRect/>
          </a:stretch>
        </p:blipFill>
        <p:spPr bwMode="auto">
          <a:xfrm>
            <a:off x="838200" y="557213"/>
            <a:ext cx="1973263" cy="1498600"/>
          </a:xfrm>
          <a:prstGeom prst="rect">
            <a:avLst/>
          </a:prstGeom>
          <a:noFill/>
          <a:ln w="9525">
            <a:noFill/>
            <a:miter lim="800000"/>
            <a:headEnd/>
            <a:tailEnd/>
          </a:ln>
        </p:spPr>
      </p:pic>
      <p:sp>
        <p:nvSpPr>
          <p:cNvPr id="130050" name="文本框 6"/>
          <p:cNvSpPr txBox="1">
            <a:spLocks noChangeArrowheads="1"/>
          </p:cNvSpPr>
          <p:nvPr/>
        </p:nvSpPr>
        <p:spPr bwMode="auto">
          <a:xfrm>
            <a:off x="2854325" y="2584450"/>
            <a:ext cx="517525" cy="1198563"/>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兴趣爱好</a:t>
            </a:r>
          </a:p>
        </p:txBody>
      </p:sp>
      <p:sp>
        <p:nvSpPr>
          <p:cNvPr id="130051" name="文本框 8"/>
          <p:cNvSpPr txBox="1">
            <a:spLocks noChangeArrowheads="1"/>
          </p:cNvSpPr>
          <p:nvPr/>
        </p:nvSpPr>
        <p:spPr bwMode="auto">
          <a:xfrm>
            <a:off x="9356725" y="2938463"/>
            <a:ext cx="1997075" cy="368300"/>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悦赏美丽的校园</a:t>
            </a:r>
          </a:p>
        </p:txBody>
      </p:sp>
      <p:pic>
        <p:nvPicPr>
          <p:cNvPr id="130052" name="图片 9"/>
          <p:cNvPicPr>
            <a:picLocks noChangeAspect="1"/>
          </p:cNvPicPr>
          <p:nvPr/>
        </p:nvPicPr>
        <p:blipFill>
          <a:blip r:embed="rId3"/>
          <a:srcRect/>
          <a:stretch>
            <a:fillRect/>
          </a:stretch>
        </p:blipFill>
        <p:spPr bwMode="auto">
          <a:xfrm>
            <a:off x="854075" y="2444750"/>
            <a:ext cx="2000250" cy="1477963"/>
          </a:xfrm>
          <a:prstGeom prst="rect">
            <a:avLst/>
          </a:prstGeom>
          <a:noFill/>
          <a:ln w="9525">
            <a:noFill/>
            <a:miter lim="800000"/>
            <a:headEnd/>
            <a:tailEnd/>
          </a:ln>
        </p:spPr>
      </p:pic>
      <p:pic>
        <p:nvPicPr>
          <p:cNvPr id="130053" name="图片 10"/>
          <p:cNvPicPr>
            <a:picLocks noChangeAspect="1"/>
          </p:cNvPicPr>
          <p:nvPr/>
        </p:nvPicPr>
        <p:blipFill>
          <a:blip r:embed="rId4"/>
          <a:srcRect/>
          <a:stretch>
            <a:fillRect/>
          </a:stretch>
        </p:blipFill>
        <p:spPr bwMode="auto">
          <a:xfrm>
            <a:off x="854075" y="4311650"/>
            <a:ext cx="1984375" cy="1982788"/>
          </a:xfrm>
          <a:prstGeom prst="rect">
            <a:avLst/>
          </a:prstGeom>
          <a:noFill/>
          <a:ln w="9525">
            <a:noFill/>
            <a:miter lim="800000"/>
            <a:headEnd/>
            <a:tailEnd/>
          </a:ln>
        </p:spPr>
      </p:pic>
      <p:sp>
        <p:nvSpPr>
          <p:cNvPr id="130054" name="文本框 11"/>
          <p:cNvSpPr txBox="1">
            <a:spLocks noChangeArrowheads="1"/>
          </p:cNvSpPr>
          <p:nvPr/>
        </p:nvSpPr>
        <p:spPr bwMode="auto">
          <a:xfrm>
            <a:off x="2854325" y="4606925"/>
            <a:ext cx="517525" cy="1198563"/>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兴趣爱好</a:t>
            </a:r>
          </a:p>
        </p:txBody>
      </p:sp>
      <p:sp>
        <p:nvSpPr>
          <p:cNvPr id="130055" name="文本框 12"/>
          <p:cNvSpPr txBox="1">
            <a:spLocks noChangeArrowheads="1"/>
          </p:cNvSpPr>
          <p:nvPr/>
        </p:nvSpPr>
        <p:spPr bwMode="auto">
          <a:xfrm>
            <a:off x="2811463" y="708025"/>
            <a:ext cx="519112" cy="1198563"/>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兴趣爱好</a:t>
            </a:r>
          </a:p>
        </p:txBody>
      </p:sp>
      <p:pic>
        <p:nvPicPr>
          <p:cNvPr id="130056" name="图片 13"/>
          <p:cNvPicPr>
            <a:picLocks noChangeAspect="1"/>
          </p:cNvPicPr>
          <p:nvPr/>
        </p:nvPicPr>
        <p:blipFill>
          <a:blip r:embed="rId5"/>
          <a:srcRect t="7529" r="1823" b="4282"/>
          <a:stretch>
            <a:fillRect/>
          </a:stretch>
        </p:blipFill>
        <p:spPr bwMode="auto">
          <a:xfrm>
            <a:off x="3733800" y="1906588"/>
            <a:ext cx="3255963" cy="3898900"/>
          </a:xfrm>
          <a:prstGeom prst="rect">
            <a:avLst/>
          </a:prstGeom>
          <a:noFill/>
          <a:ln w="9525">
            <a:noFill/>
            <a:miter lim="800000"/>
            <a:headEnd/>
            <a:tailEnd/>
          </a:ln>
        </p:spPr>
      </p:pic>
      <p:sp>
        <p:nvSpPr>
          <p:cNvPr id="130057" name="文本框 14"/>
          <p:cNvSpPr txBox="1">
            <a:spLocks noChangeArrowheads="1"/>
          </p:cNvSpPr>
          <p:nvPr/>
        </p:nvSpPr>
        <p:spPr bwMode="auto">
          <a:xfrm>
            <a:off x="4383088" y="1538288"/>
            <a:ext cx="1957387" cy="368300"/>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rPr>
              <a:t>少玩手机多阅读</a:t>
            </a:r>
          </a:p>
        </p:txBody>
      </p:sp>
      <p:pic>
        <p:nvPicPr>
          <p:cNvPr id="130058" name="图片 15"/>
          <p:cNvPicPr>
            <a:picLocks noChangeAspect="1"/>
          </p:cNvPicPr>
          <p:nvPr/>
        </p:nvPicPr>
        <p:blipFill>
          <a:blip r:embed="rId6"/>
          <a:srcRect/>
          <a:stretch>
            <a:fillRect/>
          </a:stretch>
        </p:blipFill>
        <p:spPr bwMode="auto">
          <a:xfrm>
            <a:off x="8286750" y="3873500"/>
            <a:ext cx="3067050" cy="2420938"/>
          </a:xfrm>
          <a:prstGeom prst="rect">
            <a:avLst/>
          </a:prstGeom>
          <a:noFill/>
          <a:ln w="9525">
            <a:noFill/>
            <a:miter lim="800000"/>
            <a:headEnd/>
            <a:tailEnd/>
          </a:ln>
        </p:spPr>
      </p:pic>
      <p:sp>
        <p:nvSpPr>
          <p:cNvPr id="130059" name="文本框 16"/>
          <p:cNvSpPr txBox="1">
            <a:spLocks noChangeArrowheads="1"/>
          </p:cNvSpPr>
          <p:nvPr/>
        </p:nvSpPr>
        <p:spPr bwMode="auto">
          <a:xfrm>
            <a:off x="7696200" y="4068763"/>
            <a:ext cx="479425" cy="2030412"/>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sym typeface="+mn-ea"/>
              </a:rPr>
              <a:t>调适自我的情绪</a:t>
            </a:r>
            <a:endParaRPr lang="zh-CN" altLang="en-US">
              <a:latin typeface="Calibri" pitchFamily="34" charset="0"/>
              <a:ea typeface="微软雅黑" pitchFamily="34" charset="-122"/>
            </a:endParaRPr>
          </a:p>
        </p:txBody>
      </p:sp>
      <p:sp>
        <p:nvSpPr>
          <p:cNvPr id="130060" name="文本框 17"/>
          <p:cNvSpPr txBox="1">
            <a:spLocks noChangeArrowheads="1"/>
          </p:cNvSpPr>
          <p:nvPr/>
        </p:nvSpPr>
        <p:spPr bwMode="auto">
          <a:xfrm>
            <a:off x="7342188" y="4068763"/>
            <a:ext cx="481012" cy="2030412"/>
          </a:xfrm>
          <a:prstGeom prst="rect">
            <a:avLst/>
          </a:prstGeom>
          <a:noFill/>
          <a:ln w="9525">
            <a:noFill/>
            <a:miter lim="800000"/>
            <a:headEnd/>
            <a:tailEnd/>
          </a:ln>
        </p:spPr>
        <p:txBody>
          <a:bodyPr>
            <a:spAutoFit/>
          </a:bodyPr>
          <a:lstStyle/>
          <a:p>
            <a:pPr algn="ctr"/>
            <a:r>
              <a:rPr lang="zh-CN" altLang="en-US">
                <a:latin typeface="Calibri" pitchFamily="34" charset="0"/>
                <a:ea typeface="微软雅黑" pitchFamily="34" charset="-122"/>
                <a:sym typeface="+mn-ea"/>
              </a:rPr>
              <a:t>深呼吸放松肌肉</a:t>
            </a:r>
            <a:endParaRPr lang="zh-CN" altLang="en-US">
              <a:latin typeface="Calibri" pitchFamily="34" charset="0"/>
              <a:ea typeface="微软雅黑" pitchFamily="34" charset="-122"/>
            </a:endParaRPr>
          </a:p>
        </p:txBody>
      </p:sp>
      <p:pic>
        <p:nvPicPr>
          <p:cNvPr id="130061" name="图片 1"/>
          <p:cNvPicPr>
            <a:picLocks noChangeAspect="1"/>
          </p:cNvPicPr>
          <p:nvPr/>
        </p:nvPicPr>
        <p:blipFill>
          <a:blip r:embed="rId7"/>
          <a:srcRect/>
          <a:stretch>
            <a:fillRect/>
          </a:stretch>
        </p:blipFill>
        <p:spPr bwMode="auto">
          <a:xfrm>
            <a:off x="8205788" y="450850"/>
            <a:ext cx="3148012" cy="2360613"/>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5363" y="2657475"/>
            <a:ext cx="5938837" cy="1016000"/>
          </a:xfrm>
          <a:prstGeom prst="rect">
            <a:avLst/>
          </a:prstGeom>
          <a:noFill/>
        </p:spPr>
        <p:txBody>
          <a:bodyPr>
            <a:spAutoFit/>
          </a:bodyPr>
          <a:lstStyle/>
          <a:p>
            <a:pPr algn="ctr" fontAlgn="auto">
              <a:spcBef>
                <a:spcPts val="0"/>
              </a:spcBef>
              <a:spcAft>
                <a:spcPts val="0"/>
              </a:spcAft>
              <a:defRPr/>
            </a:pPr>
            <a:r>
              <a:rPr lang="zh-CN" altLang="en-US" sz="6000" b="1">
                <a:solidFill>
                  <a:schemeClr val="bg1">
                    <a:lumMod val="85000"/>
                  </a:schemeClr>
                </a:solidFill>
                <a:latin typeface="宋体" panose="02010600030101010101" pitchFamily="2" charset="-122"/>
                <a:ea typeface="宋体" panose="02010600030101010101" pitchFamily="2" charset="-122"/>
              </a:rPr>
              <a:t>第四篇</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68675" y="3421063"/>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8" name="矩形 17"/>
          <p:cNvSpPr/>
          <p:nvPr/>
        </p:nvSpPr>
        <p:spPr>
          <a:xfrm>
            <a:off x="3368675" y="4079875"/>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grpSp>
        <p:nvGrpSpPr>
          <p:cNvPr id="92164" name="组合 19"/>
          <p:cNvGrpSpPr>
            <a:grpSpLocks/>
          </p:cNvGrpSpPr>
          <p:nvPr/>
        </p:nvGrpSpPr>
        <p:grpSpPr bwMode="auto">
          <a:xfrm>
            <a:off x="3373438" y="3903663"/>
            <a:ext cx="2586037" cy="460375"/>
            <a:chOff x="914400" y="2922644"/>
            <a:chExt cx="2585948" cy="460375"/>
          </a:xfrm>
        </p:grpSpPr>
        <p:sp>
          <p:nvSpPr>
            <p:cNvPr id="21" name="矩形 20"/>
            <p:cNvSpPr/>
            <p:nvPr/>
          </p:nvSpPr>
          <p:spPr>
            <a:xfrm>
              <a:off x="914400" y="3084569"/>
              <a:ext cx="163506" cy="920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2" name="矩形 21"/>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三、</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sym typeface="+mn-ea"/>
                </a:rPr>
                <a:t>生理</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保健篇</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92165" name="组合 22"/>
          <p:cNvGrpSpPr>
            <a:grpSpLocks/>
          </p:cNvGrpSpPr>
          <p:nvPr/>
        </p:nvGrpSpPr>
        <p:grpSpPr bwMode="auto">
          <a:xfrm>
            <a:off x="3368675" y="4643438"/>
            <a:ext cx="2586038" cy="460375"/>
            <a:chOff x="914400" y="2922644"/>
            <a:chExt cx="2585948" cy="460375"/>
          </a:xfrm>
        </p:grpSpPr>
        <p:sp>
          <p:nvSpPr>
            <p:cNvPr id="24" name="矩形 23"/>
            <p:cNvSpPr/>
            <p:nvPr/>
          </p:nvSpPr>
          <p:spPr>
            <a:xfrm>
              <a:off x="914400" y="3051231"/>
              <a:ext cx="168269"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5" name="矩形 24"/>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bg1">
                      <a:lumMod val="65000"/>
                    </a:schemeClr>
                  </a:solidFill>
                  <a:latin typeface="微软雅黑" panose="020B0503020204020204" pitchFamily="34" charset="-122"/>
                  <a:ea typeface="微软雅黑" panose="020B0503020204020204" pitchFamily="34" charset="-122"/>
                  <a:cs typeface="胡晓波男神体" panose="02010600030101010101" pitchFamily="2" charset="-122"/>
                </a:rPr>
                <a:t>四、心理保健篇</a:t>
              </a:r>
            </a:p>
          </p:txBody>
        </p:sp>
      </p:grpSp>
      <p:grpSp>
        <p:nvGrpSpPr>
          <p:cNvPr id="92166" name="组合 25"/>
          <p:cNvGrpSpPr>
            <a:grpSpLocks/>
          </p:cNvGrpSpPr>
          <p:nvPr/>
        </p:nvGrpSpPr>
        <p:grpSpPr bwMode="auto">
          <a:xfrm>
            <a:off x="3368675" y="2663825"/>
            <a:ext cx="5024438" cy="460375"/>
            <a:chOff x="914400" y="2922644"/>
            <a:chExt cx="5024348" cy="460375"/>
          </a:xfrm>
        </p:grpSpPr>
        <p:sp>
          <p:nvSpPr>
            <p:cNvPr id="27" name="矩形 26"/>
            <p:cNvSpPr/>
            <p:nvPr/>
          </p:nvSpPr>
          <p:spPr>
            <a:xfrm>
              <a:off x="914400" y="3068694"/>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92177" name="矩形 27"/>
            <p:cNvSpPr>
              <a:spLocks noChangeArrowheads="1"/>
            </p:cNvSpPr>
            <p:nvPr/>
          </p:nvSpPr>
          <p:spPr bwMode="auto">
            <a:xfrm>
              <a:off x="1183868" y="2922644"/>
              <a:ext cx="4754880" cy="460375"/>
            </a:xfrm>
            <a:prstGeom prst="rect">
              <a:avLst/>
            </a:prstGeom>
            <a:noFill/>
            <a:ln w="9525">
              <a:noFill/>
              <a:miter lim="800000"/>
              <a:headEnd/>
              <a:tailEnd/>
            </a:ln>
          </p:spPr>
          <p:txBody>
            <a:bodyPr wrap="none">
              <a:spAutoFit/>
            </a:bodyPr>
            <a:lstStyle/>
            <a:p>
              <a:r>
                <a:rPr lang="zh-CN" altLang="en-US" sz="2400">
                  <a:latin typeface="微软雅黑" pitchFamily="34" charset="-122"/>
                  <a:ea typeface="微软雅黑" pitchFamily="34" charset="-122"/>
                </a:rPr>
                <a:t>一、</a:t>
              </a:r>
              <a:r>
                <a:rPr lang="zh-CN" altLang="en-US" sz="2400">
                  <a:solidFill>
                    <a:srgbClr val="413728"/>
                  </a:solidFill>
                  <a:latin typeface="微软雅黑" pitchFamily="34" charset="-122"/>
                  <a:ea typeface="微软雅黑" pitchFamily="34" charset="-122"/>
                </a:rPr>
                <a:t>新型冠状病毒肺炎的基础知识</a:t>
              </a:r>
            </a:p>
          </p:txBody>
        </p:sp>
      </p:grpSp>
      <p:grpSp>
        <p:nvGrpSpPr>
          <p:cNvPr id="92167" name="组合 1"/>
          <p:cNvGrpSpPr>
            <a:grpSpLocks/>
          </p:cNvGrpSpPr>
          <p:nvPr/>
        </p:nvGrpSpPr>
        <p:grpSpPr bwMode="auto">
          <a:xfrm>
            <a:off x="3373438" y="3248025"/>
            <a:ext cx="2890837" cy="460375"/>
            <a:chOff x="914400" y="2922644"/>
            <a:chExt cx="2890748" cy="460375"/>
          </a:xfrm>
        </p:grpSpPr>
        <p:sp>
          <p:nvSpPr>
            <p:cNvPr id="3" name="矩形 2"/>
            <p:cNvSpPr/>
            <p:nvPr/>
          </p:nvSpPr>
          <p:spPr>
            <a:xfrm>
              <a:off x="914400" y="3071869"/>
              <a:ext cx="163507" cy="762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92175" name="矩形 3"/>
            <p:cNvSpPr>
              <a:spLocks noChangeArrowheads="1"/>
            </p:cNvSpPr>
            <p:nvPr/>
          </p:nvSpPr>
          <p:spPr bwMode="auto">
            <a:xfrm>
              <a:off x="1183868" y="2922644"/>
              <a:ext cx="26212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二、个人防护知识</a:t>
              </a:r>
            </a:p>
          </p:txBody>
        </p:sp>
      </p:grpSp>
      <p:grpSp>
        <p:nvGrpSpPr>
          <p:cNvPr id="92168" name="组合 4"/>
          <p:cNvGrpSpPr>
            <a:grpSpLocks/>
          </p:cNvGrpSpPr>
          <p:nvPr/>
        </p:nvGrpSpPr>
        <p:grpSpPr bwMode="auto">
          <a:xfrm>
            <a:off x="3368675" y="5353050"/>
            <a:ext cx="5329238" cy="460375"/>
            <a:chOff x="914400" y="2922644"/>
            <a:chExt cx="5329148" cy="460375"/>
          </a:xfrm>
        </p:grpSpPr>
        <p:sp>
          <p:nvSpPr>
            <p:cNvPr id="6" name="矩形 5"/>
            <p:cNvSpPr/>
            <p:nvPr/>
          </p:nvSpPr>
          <p:spPr>
            <a:xfrm>
              <a:off x="914400" y="3051232"/>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92173" name="矩形 6"/>
            <p:cNvSpPr>
              <a:spLocks noChangeArrowheads="1"/>
            </p:cNvSpPr>
            <p:nvPr/>
          </p:nvSpPr>
          <p:spPr bwMode="auto">
            <a:xfrm>
              <a:off x="1183868" y="2922644"/>
              <a:ext cx="50596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五、返校后疫情防控要求及注意事项</a:t>
              </a:r>
            </a:p>
          </p:txBody>
        </p:sp>
      </p:grpSp>
      <p:grpSp>
        <p:nvGrpSpPr>
          <p:cNvPr id="92169" name="组合 7"/>
          <p:cNvGrpSpPr>
            <a:grpSpLocks/>
          </p:cNvGrpSpPr>
          <p:nvPr/>
        </p:nvGrpSpPr>
        <p:grpSpPr bwMode="auto">
          <a:xfrm>
            <a:off x="3368675" y="6018213"/>
            <a:ext cx="4110038" cy="460375"/>
            <a:chOff x="914400" y="2922644"/>
            <a:chExt cx="4109948" cy="460375"/>
          </a:xfrm>
        </p:grpSpPr>
        <p:sp>
          <p:nvSpPr>
            <p:cNvPr id="9" name="矩形 8"/>
            <p:cNvSpPr/>
            <p:nvPr/>
          </p:nvSpPr>
          <p:spPr>
            <a:xfrm>
              <a:off x="914400" y="3051231"/>
              <a:ext cx="168271"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92171" name="矩形 9"/>
            <p:cNvSpPr>
              <a:spLocks noChangeArrowheads="1"/>
            </p:cNvSpPr>
            <p:nvPr/>
          </p:nvSpPr>
          <p:spPr bwMode="auto">
            <a:xfrm>
              <a:off x="1183868" y="2922644"/>
              <a:ext cx="3840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六、学校疫情防控应急管理</a:t>
              </a:r>
            </a:p>
          </p:txBody>
        </p:sp>
      </p:grpSp>
      <p:graphicFrame>
        <p:nvGraphicFramePr>
          <p:cNvPr id="92161" name="Object 1" descr="image6"/>
          <p:cNvGraphicFramePr>
            <a:graphicFrameLocks/>
          </p:cNvGraphicFramePr>
          <p:nvPr/>
        </p:nvGraphicFramePr>
        <p:xfrm>
          <a:off x="1966913" y="4624388"/>
          <a:ext cx="990600" cy="728662"/>
        </p:xfrm>
        <a:graphic>
          <a:graphicData uri="http://schemas.openxmlformats.org/presentationml/2006/ole">
            <p:oleObj spid="_x0000_s92161" r:id="rId3" imgW="6335009" imgH="6657143" progId="PBrush">
              <p:embed/>
            </p:oleObj>
          </a:graphicData>
        </a:graphic>
      </p:graphicFrame>
    </p:spTree>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文本占位符 1"/>
          <p:cNvSpPr>
            <a:spLocks noGrp="1"/>
          </p:cNvSpPr>
          <p:nvPr>
            <p:ph type="body" idx="1"/>
          </p:nvPr>
        </p:nvSpPr>
        <p:spPr>
          <a:xfrm>
            <a:off x="838200" y="1765300"/>
            <a:ext cx="10515600" cy="4335463"/>
          </a:xfrm>
        </p:spPr>
        <p:txBody>
          <a:bodyPr/>
          <a:lstStyle/>
          <a:p>
            <a:pPr eaLnBrk="1" hangingPunct="1"/>
            <a:r>
              <a:rPr lang="zh-CN" altLang="en-US" smtClean="0"/>
              <a:t>（</a:t>
            </a:r>
            <a:r>
              <a:rPr lang="en-US" altLang="zh-CN" smtClean="0"/>
              <a:t>1</a:t>
            </a:r>
            <a:r>
              <a:rPr lang="zh-CN" altLang="en-US" smtClean="0"/>
              <a:t>）明显的情绪反应</a:t>
            </a:r>
          </a:p>
          <a:p>
            <a:pPr eaLnBrk="1" hangingPunct="1"/>
            <a:r>
              <a:rPr lang="zh-CN" altLang="en-US" smtClean="0"/>
              <a:t>感到紧张、担心、不安、害怕、恐惧、恐慌、情绪烦躁、容易激惹、发脾气、经常抱怨，甚至对疫情感到愤怒，对其他事情缺乏兴趣，闷闷不乐，无法开心起来，表情痛苦，哭泣。</a:t>
            </a:r>
          </a:p>
        </p:txBody>
      </p:sp>
      <p:sp>
        <p:nvSpPr>
          <p:cNvPr id="134146" name="标题 2"/>
          <p:cNvSpPr>
            <a:spLocks noGrp="1"/>
          </p:cNvSpPr>
          <p:nvPr>
            <p:ph type="title"/>
          </p:nvPr>
        </p:nvSpPr>
        <p:spPr>
          <a:xfrm>
            <a:off x="838200" y="557213"/>
            <a:ext cx="10515600" cy="989012"/>
          </a:xfrm>
        </p:spPr>
        <p:txBody>
          <a:bodyPr/>
          <a:lstStyle/>
          <a:p>
            <a:pPr fontAlgn="base"/>
            <a:r>
              <a:rPr smtClean="0"/>
              <a:t>常见的心理反应</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文本占位符 1"/>
          <p:cNvSpPr>
            <a:spLocks noGrp="1"/>
          </p:cNvSpPr>
          <p:nvPr>
            <p:ph type="body" idx="1"/>
          </p:nvPr>
        </p:nvSpPr>
        <p:spPr>
          <a:xfrm>
            <a:off x="838200" y="557213"/>
            <a:ext cx="10515600" cy="5737225"/>
          </a:xfrm>
        </p:spPr>
        <p:txBody>
          <a:bodyPr/>
          <a:lstStyle/>
          <a:p>
            <a:pPr eaLnBrk="1" hangingPunct="1"/>
            <a:r>
              <a:rPr lang="zh-CN" altLang="en-US" smtClean="0"/>
              <a:t>（</a:t>
            </a:r>
            <a:r>
              <a:rPr lang="en-US" altLang="zh-CN" smtClean="0"/>
              <a:t>2</a:t>
            </a:r>
            <a:r>
              <a:rPr lang="zh-CN" altLang="en-US" smtClean="0"/>
              <a:t>）明显的躯体反应</a:t>
            </a:r>
          </a:p>
          <a:p>
            <a:pPr eaLnBrk="1" hangingPunct="1"/>
            <a:r>
              <a:rPr lang="zh-CN" altLang="en-US" smtClean="0"/>
              <a:t>头晕头痛，心慌胸闷，心跳加快，呼吸不畅，憋气，恶心，腹部不适，腹泻，胃肠胀气，食欲差，尿急尿频，出汗，肌肉紧张及发抖，双腿乏力，肩背部疼痛，自我感觉发热等。</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文本占位符 1"/>
          <p:cNvSpPr>
            <a:spLocks noGrp="1"/>
          </p:cNvSpPr>
          <p:nvPr>
            <p:ph type="body" idx="1"/>
          </p:nvPr>
        </p:nvSpPr>
        <p:spPr>
          <a:xfrm>
            <a:off x="838200" y="557213"/>
            <a:ext cx="10515600" cy="5737225"/>
          </a:xfrm>
        </p:spPr>
        <p:txBody>
          <a:bodyPr/>
          <a:lstStyle/>
          <a:p>
            <a:pPr eaLnBrk="1" hangingPunct="1"/>
            <a:r>
              <a:rPr lang="zh-CN" altLang="en-US" smtClean="0"/>
              <a:t>（</a:t>
            </a:r>
            <a:r>
              <a:rPr lang="en-US" altLang="zh-CN" smtClean="0"/>
              <a:t>3</a:t>
            </a:r>
            <a:r>
              <a:rPr lang="zh-CN" altLang="en-US" smtClean="0"/>
              <a:t>）睡眠差</a:t>
            </a:r>
          </a:p>
          <a:p>
            <a:pPr eaLnBrk="1" hangingPunct="1"/>
            <a:r>
              <a:rPr lang="zh-CN" altLang="en-US" smtClean="0"/>
              <a:t>入睡困难，睡眠浅，早醒，多梦且多噩梦，睡眠不持久等。</a:t>
            </a:r>
          </a:p>
          <a:p>
            <a:pPr eaLnBrk="1" hangingPunct="1"/>
            <a:r>
              <a:rPr lang="zh-CN" altLang="en-US" smtClean="0"/>
              <a:t>（</a:t>
            </a:r>
            <a:r>
              <a:rPr lang="en-US" altLang="zh-CN" smtClean="0"/>
              <a:t>4</a:t>
            </a:r>
            <a:r>
              <a:rPr lang="zh-CN" altLang="en-US" smtClean="0"/>
              <a:t>）认知功能受影响</a:t>
            </a:r>
          </a:p>
          <a:p>
            <a:pPr eaLnBrk="1" hangingPunct="1"/>
            <a:r>
              <a:rPr lang="zh-CN" altLang="en-US" smtClean="0"/>
              <a:t>注意力不集中，记忆力下降，思维不清晰，决策困难，脑子反应慢</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文本占位符 1"/>
          <p:cNvSpPr>
            <a:spLocks noGrp="1"/>
          </p:cNvSpPr>
          <p:nvPr>
            <p:ph type="body" idx="1"/>
          </p:nvPr>
        </p:nvSpPr>
        <p:spPr>
          <a:xfrm>
            <a:off x="838200" y="557213"/>
            <a:ext cx="10515600" cy="5737225"/>
          </a:xfrm>
        </p:spPr>
        <p:txBody>
          <a:bodyPr/>
          <a:lstStyle/>
          <a:p>
            <a:pPr eaLnBrk="1" hangingPunct="1"/>
            <a:r>
              <a:rPr lang="zh-CN" altLang="en-US" smtClean="0"/>
              <a:t>（</a:t>
            </a:r>
            <a:r>
              <a:rPr lang="en-US" altLang="zh-CN" smtClean="0"/>
              <a:t>5</a:t>
            </a:r>
            <a:r>
              <a:rPr lang="zh-CN" altLang="en-US" smtClean="0"/>
              <a:t>）人际关系变得紧张</a:t>
            </a:r>
          </a:p>
          <a:p>
            <a:pPr eaLnBrk="1" hangingPunct="1"/>
            <a:r>
              <a:rPr lang="zh-CN" altLang="en-US" smtClean="0"/>
              <a:t>容易敏感多疑，过度防范他人。</a:t>
            </a:r>
          </a:p>
          <a:p>
            <a:pPr eaLnBrk="1" hangingPunct="1"/>
            <a:r>
              <a:rPr lang="zh-CN" altLang="en-US" smtClean="0"/>
              <a:t>（</a:t>
            </a:r>
            <a:r>
              <a:rPr lang="en-US" altLang="zh-CN" smtClean="0"/>
              <a:t>6</a:t>
            </a:r>
            <a:r>
              <a:rPr lang="zh-CN" altLang="en-US" smtClean="0"/>
              <a:t>）行为反应</a:t>
            </a:r>
          </a:p>
          <a:p>
            <a:pPr eaLnBrk="1" hangingPunct="1"/>
            <a:r>
              <a:rPr lang="zh-CN" altLang="en-US" smtClean="0"/>
              <a:t>逃避或回避一些信息、场景，反复查看疫情的进展，反复测量体温，反复洗手，社交减少，变得懒惰，极端的可能出现攻击性行为。</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t>①尽可能恢复日常的生活作息，依旧按时起床就寝，按时进餐，注意营养均衡，安排好每日的生活，有张有弛；</a:t>
            </a:r>
          </a:p>
          <a:p>
            <a:pPr eaLnBrk="1" fontAlgn="auto" hangingPunct="1">
              <a:spcAft>
                <a:spcPts val="0"/>
              </a:spcAft>
              <a:buFont typeface="Arial" panose="020B0604020202020204" pitchFamily="34" charset="0"/>
              <a:buChar char="•"/>
              <a:defRPr/>
            </a:pPr>
            <a:r>
              <a:rPr lang="zh-CN" altLang="en-US"/>
              <a:t>②了解新型冠状病毒。从权威官方途径如《人民日报》、国家或地方卫生健康委员会、各地疾病预防控制中心等了解新型冠状病毒的特点（毒性不强、会传染，自身抵抗力是关键）</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我过度焦虑了怎么办？</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sym typeface="+mn-ea"/>
              </a:rPr>
              <a:t>③不信谣，不传谣。倘若无法甄别信息的真假，就干脆不去查看非权威官方途径发布的信息，不私下打探所谓的</a:t>
            </a:r>
            <a:r>
              <a:rPr lang="en-US" altLang="zh-CN">
                <a:sym typeface="+mn-ea"/>
              </a:rPr>
              <a:t>“</a:t>
            </a:r>
            <a:r>
              <a:rPr lang="zh-CN" altLang="en-US">
                <a:sym typeface="+mn-ea"/>
              </a:rPr>
              <a:t>真实情况</a:t>
            </a:r>
            <a:r>
              <a:rPr lang="en-US" altLang="zh-CN">
                <a:sym typeface="+mn-ea"/>
              </a:rPr>
              <a:t>”</a:t>
            </a:r>
            <a:r>
              <a:rPr lang="zh-CN" altLang="en-US">
                <a:sym typeface="+mn-ea"/>
              </a:rPr>
              <a:t>。要相信党和政府，相信只要全国人民齐心协力，定能战胜新型冠状病毒。④做好自身防护。保障自身安全。正确佩戴口罩，尽量避免到人群密集的地方。保持室内通风换气。不随地吐痰，勤洗手。</a:t>
            </a:r>
            <a:endParaRPr lang="zh-CN" altLang="en-US"/>
          </a:p>
        </p:txBody>
      </p:sp>
      <p:sp>
        <p:nvSpPr>
          <p:cNvPr id="139266" name="文本框 2"/>
          <p:cNvSpPr txBox="1">
            <a:spLocks noChangeArrowheads="1"/>
          </p:cNvSpPr>
          <p:nvPr/>
        </p:nvSpPr>
        <p:spPr bwMode="auto">
          <a:xfrm>
            <a:off x="5546725" y="3244850"/>
            <a:ext cx="1098550" cy="368300"/>
          </a:xfrm>
          <a:prstGeom prst="rect">
            <a:avLst/>
          </a:prstGeom>
          <a:noFill/>
          <a:ln w="9525">
            <a:noFill/>
            <a:miter lim="800000"/>
            <a:headEnd/>
            <a:tailEnd/>
          </a:ln>
        </p:spPr>
        <p:txBody>
          <a:bodyPr wrap="none">
            <a:spAutoFit/>
          </a:bodyPr>
          <a:lstStyle/>
          <a:p>
            <a:r>
              <a:rPr lang="zh-CN" altLang="en-US">
                <a:latin typeface="Calibri" pitchFamily="34" charset="0"/>
                <a:ea typeface="微软雅黑" pitchFamily="34" charset="-122"/>
                <a:sym typeface="+mn-ea"/>
              </a:rPr>
              <a:t>⑤⑥⑦⑧</a:t>
            </a:r>
            <a:endParaRPr lang="zh-CN" altLang="en-US">
              <a:latin typeface="Calibri" pitchFamily="34" charset="0"/>
              <a:ea typeface="微软雅黑" pitchFamily="34" charset="-122"/>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文本占位符 1"/>
          <p:cNvSpPr>
            <a:spLocks noGrp="1"/>
          </p:cNvSpPr>
          <p:nvPr>
            <p:ph type="body" idx="1"/>
          </p:nvPr>
        </p:nvSpPr>
        <p:spPr>
          <a:xfrm>
            <a:off x="838200" y="557213"/>
            <a:ext cx="10515600" cy="5737225"/>
          </a:xfrm>
        </p:spPr>
        <p:txBody>
          <a:bodyPr/>
          <a:lstStyle/>
          <a:p>
            <a:pPr eaLnBrk="1" hangingPunct="1"/>
            <a:r>
              <a:rPr lang="zh-CN" altLang="en-US" smtClean="0"/>
              <a:t>⑤每天安排适宜的娱乐活动。</a:t>
            </a:r>
          </a:p>
          <a:p>
            <a:pPr eaLnBrk="1" hangingPunct="1"/>
            <a:r>
              <a:rPr lang="zh-CN" altLang="en-US" smtClean="0"/>
              <a:t>⑥每天和亲友进行音频或视频通话，聊一些开心愉快的事情</a:t>
            </a:r>
          </a:p>
          <a:p>
            <a:pPr eaLnBrk="1" hangingPunct="1"/>
            <a:r>
              <a:rPr lang="zh-CN" altLang="en-US" smtClean="0"/>
              <a:t>⑦每天适当地锻炼，比如练瑜伽、做操、原地跑步，做平板支撑等</a:t>
            </a:r>
          </a:p>
          <a:p>
            <a:pPr eaLnBrk="1" hangingPunct="1"/>
            <a:endParaRPr lang="zh-CN" altLang="en-US"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文本占位符 1"/>
          <p:cNvSpPr>
            <a:spLocks noGrp="1"/>
          </p:cNvSpPr>
          <p:nvPr>
            <p:ph type="body" idx="1"/>
          </p:nvPr>
        </p:nvSpPr>
        <p:spPr>
          <a:xfrm>
            <a:off x="838200" y="557213"/>
            <a:ext cx="10515600" cy="5737225"/>
          </a:xfrm>
        </p:spPr>
        <p:txBody>
          <a:bodyPr/>
          <a:lstStyle/>
          <a:p>
            <a:pPr eaLnBrk="1" hangingPunct="1"/>
            <a:r>
              <a:rPr lang="zh-CN" altLang="en-US" smtClean="0">
                <a:sym typeface="+mn-ea"/>
              </a:rPr>
              <a:t>⑧呼吸练习放松。每天早晨醒来尚未起床、中午午休前、晚上入睡前均可进行腹式呼吸练习。</a:t>
            </a:r>
          </a:p>
          <a:p>
            <a:pPr eaLnBrk="1" hangingPunct="1"/>
            <a:r>
              <a:rPr lang="zh-CN" altLang="en-US" smtClean="0">
                <a:sym typeface="+mn-ea"/>
              </a:rPr>
              <a:t>其要点是：取一个舒适的姿势，闭眼，将注意力集中在自己的肚脐眼周围，正常呼吸，吸气时腹部鼓起，呼气时腹部回落。</a:t>
            </a:r>
          </a:p>
          <a:p>
            <a:pPr eaLnBrk="1" hangingPunct="1"/>
            <a:r>
              <a:rPr lang="zh-CN" altLang="en-US" smtClean="0">
                <a:sym typeface="+mn-ea"/>
              </a:rPr>
              <a:t>每次练习</a:t>
            </a:r>
            <a:r>
              <a:rPr lang="en-US" altLang="zh-CN" smtClean="0">
                <a:sym typeface="+mn-ea"/>
              </a:rPr>
              <a:t>10~15</a:t>
            </a:r>
            <a:r>
              <a:rPr lang="zh-CN" altLang="en-US" smtClean="0">
                <a:sym typeface="+mn-ea"/>
              </a:rPr>
              <a:t>分钟，可以边听音乐边进行。</a:t>
            </a:r>
            <a:endParaRPr lang="zh-CN" altLang="en-US" smtClean="0"/>
          </a:p>
          <a:p>
            <a:pPr eaLnBrk="1" hangingPunct="1"/>
            <a:endParaRPr lang="zh-CN" altLang="en-US" smtClean="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solidFill>
                  <a:schemeClr val="bg1">
                    <a:lumMod val="65000"/>
                  </a:schemeClr>
                </a:solidFill>
              </a:rPr>
              <a:t>出现过度焦虑情绪，无须害怕，说明你的警觉意识要高于常人。只要</a:t>
            </a:r>
          </a:p>
          <a:p>
            <a:pPr marL="0" indent="0" eaLnBrk="1" fontAlgn="auto" hangingPunct="1">
              <a:spcAft>
                <a:spcPts val="0"/>
              </a:spcAft>
              <a:buFont typeface="Arial" panose="020B0604020202020204" pitchFamily="34" charset="0"/>
              <a:buNone/>
              <a:defRPr/>
            </a:pPr>
            <a:r>
              <a:rPr lang="zh-CN" altLang="en-US"/>
              <a:t>    </a:t>
            </a:r>
            <a:r>
              <a:rPr lang="zh-CN" altLang="en-US" sz="6000">
                <a:latin typeface="叶根友毛笔行书2.0版" panose="02010601030101010101" charset="-122"/>
                <a:ea typeface="叶根友毛笔行书2.0版" panose="02010601030101010101" charset="-122"/>
                <a:cs typeface="叶根友毛笔行书2.0版" panose="02010601030101010101" charset="-122"/>
              </a:rPr>
              <a:t>    做好防范、自我调适</a:t>
            </a:r>
            <a:endParaRPr lang="zh-CN" altLang="en-US"/>
          </a:p>
          <a:p>
            <a:pPr marL="0" indent="0" eaLnBrk="1" fontAlgn="auto" hangingPunct="1">
              <a:spcAft>
                <a:spcPts val="0"/>
              </a:spcAft>
              <a:buFont typeface="Arial" panose="020B0604020202020204" pitchFamily="34" charset="0"/>
              <a:buNone/>
              <a:defRPr/>
            </a:pPr>
            <a:r>
              <a:rPr lang="zh-CN" altLang="en-US"/>
              <a:t>                                                      </a:t>
            </a:r>
            <a:r>
              <a:rPr lang="zh-CN" altLang="en-US">
                <a:solidFill>
                  <a:schemeClr val="bg1">
                    <a:lumMod val="65000"/>
                  </a:schemeClr>
                </a:solidFill>
              </a:rPr>
              <a:t> 就可以应对。</a:t>
            </a:r>
            <a:endParaRPr lang="zh-CN" altLang="en-US"/>
          </a:p>
          <a:p>
            <a:pPr eaLnBrk="1" fontAlgn="auto" hangingPunct="1">
              <a:spcAft>
                <a:spcPts val="0"/>
              </a:spcAft>
              <a:buFont typeface="Arial" panose="020B0604020202020204" pitchFamily="34" charset="0"/>
              <a:buChar char="•"/>
              <a:defRPr/>
            </a:pPr>
            <a:endParaRPr lang="zh-CN" altLang="en-US">
              <a:solidFill>
                <a:schemeClr val="bg1">
                  <a:lumMod val="65000"/>
                </a:schemeClr>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normAutofit fontScale="70000"/>
          </a:bodyPr>
          <a:lstStyle/>
          <a:p>
            <a:pPr eaLnBrk="1" fontAlgn="auto" hangingPunct="1">
              <a:spcAft>
                <a:spcPts val="0"/>
              </a:spcAft>
              <a:buFont typeface="Arial" panose="020B0604020202020204" pitchFamily="34" charset="0"/>
              <a:buChar char="•"/>
              <a:defRPr/>
            </a:pPr>
            <a:r>
              <a:rPr lang="zh-CN" altLang="en-US"/>
              <a:t>总之，你可以这样做</a:t>
            </a:r>
            <a:r>
              <a:rPr lang="en-US" altLang="zh-CN"/>
              <a:t>......</a:t>
            </a:r>
          </a:p>
          <a:p>
            <a:pPr eaLnBrk="1" fontAlgn="auto" hangingPunct="1">
              <a:spcAft>
                <a:spcPts val="0"/>
              </a:spcAft>
              <a:buFont typeface="Arial" panose="020B0604020202020204" pitchFamily="34" charset="0"/>
              <a:buChar char="•"/>
              <a:defRPr/>
            </a:pPr>
            <a:r>
              <a:rPr lang="zh-CN" altLang="en-US"/>
              <a:t>接纳自己各种强迫检查、洗涤的行为（如手洗到脱皮；又如回寝更换一次</a:t>
            </a:r>
            <a:r>
              <a:rPr lang="zh-CN" altLang="en-US">
                <a:sym typeface="+mn-ea"/>
              </a:rPr>
              <a:t>衣物</a:t>
            </a:r>
            <a:r>
              <a:rPr lang="zh-CN" altLang="en-US"/>
              <a:t>，上床睡觉又更换一次）；</a:t>
            </a:r>
          </a:p>
          <a:p>
            <a:pPr eaLnBrk="1" fontAlgn="auto" hangingPunct="1">
              <a:spcAft>
                <a:spcPts val="0"/>
              </a:spcAft>
              <a:buFont typeface="Arial" panose="020B0604020202020204" pitchFamily="34" charset="0"/>
              <a:buChar char="•"/>
              <a:defRPr/>
            </a:pPr>
            <a:r>
              <a:rPr lang="zh-CN" altLang="en-US"/>
              <a:t>承认自己反应过度；</a:t>
            </a:r>
          </a:p>
          <a:p>
            <a:pPr eaLnBrk="1" fontAlgn="auto" hangingPunct="1">
              <a:spcAft>
                <a:spcPts val="0"/>
              </a:spcAft>
              <a:buFont typeface="Arial" panose="020B0604020202020204" pitchFamily="34" charset="0"/>
              <a:buChar char="•"/>
              <a:defRPr/>
            </a:pPr>
            <a:r>
              <a:rPr lang="zh-CN" altLang="en-US">
                <a:sym typeface="+mn-ea"/>
              </a:rPr>
              <a:t>寻找正性的情绪，尝试改变自己的想法；</a:t>
            </a:r>
            <a:endParaRPr lang="zh-CN" altLang="en-US"/>
          </a:p>
          <a:p>
            <a:pPr eaLnBrk="1" fontAlgn="auto" hangingPunct="1">
              <a:spcAft>
                <a:spcPts val="0"/>
              </a:spcAft>
              <a:buFont typeface="Arial" panose="020B0604020202020204" pitchFamily="34" charset="0"/>
              <a:buChar char="•"/>
              <a:defRPr/>
            </a:pPr>
            <a:r>
              <a:rPr lang="zh-CN" altLang="en-US">
                <a:sym typeface="+mn-ea"/>
              </a:rPr>
              <a:t>无须害怕，试着放松，转移注意力；</a:t>
            </a:r>
            <a:endParaRPr lang="zh-CN" altLang="en-US"/>
          </a:p>
          <a:p>
            <a:pPr eaLnBrk="1" fontAlgn="auto" hangingPunct="1">
              <a:spcAft>
                <a:spcPts val="0"/>
              </a:spcAft>
              <a:buFont typeface="Arial" panose="020B0604020202020204" pitchFamily="34" charset="0"/>
              <a:buChar char="•"/>
              <a:defRPr/>
            </a:pPr>
            <a:r>
              <a:rPr lang="zh-CN" altLang="en-US"/>
              <a:t>做好入睡准备；不能赖床也不去补觉；适当限制自己的睡眠时间。</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olidFill>
                  <a:schemeClr val="bg1">
                    <a:lumMod val="65000"/>
                  </a:schemeClr>
                </a:solidFill>
                <a:sym typeface="+mn-ea"/>
              </a:rPr>
              <a:t>如果自我调适仍然无法解决，可以在网上寻求</a:t>
            </a:r>
            <a:r>
              <a:rPr lang="zh-CN" altLang="en-US" u="sng">
                <a:solidFill>
                  <a:schemeClr val="bg1">
                    <a:lumMod val="65000"/>
                  </a:schemeClr>
                </a:solidFill>
                <a:sym typeface="+mn-ea"/>
              </a:rPr>
              <a:t>专业的精神科医生帮助</a:t>
            </a:r>
            <a:r>
              <a:rPr lang="zh-CN" altLang="en-US">
                <a:solidFill>
                  <a:schemeClr val="bg1">
                    <a:lumMod val="65000"/>
                  </a:schemeClr>
                </a:solidFill>
                <a:sym typeface="+mn-ea"/>
              </a:rPr>
              <a:t>，</a:t>
            </a:r>
            <a:r>
              <a:rPr lang="zh-CN" altLang="en-US" u="sng">
                <a:solidFill>
                  <a:schemeClr val="bg1">
                    <a:lumMod val="65000"/>
                  </a:schemeClr>
                </a:solidFill>
                <a:sym typeface="+mn-ea"/>
              </a:rPr>
              <a:t>必要时</a:t>
            </a:r>
            <a:r>
              <a:rPr lang="zh-CN" altLang="en-US">
                <a:solidFill>
                  <a:schemeClr val="bg1">
                    <a:lumMod val="65000"/>
                  </a:schemeClr>
                </a:solidFill>
                <a:sym typeface="+mn-ea"/>
              </a:rPr>
              <a:t>还可以去医院</a:t>
            </a:r>
            <a:r>
              <a:rPr lang="zh-CN" altLang="en-US" u="sng">
                <a:solidFill>
                  <a:schemeClr val="bg1">
                    <a:lumMod val="65000"/>
                  </a:schemeClr>
                </a:solidFill>
                <a:sym typeface="+mn-ea"/>
              </a:rPr>
              <a:t>就医</a:t>
            </a:r>
            <a:r>
              <a:rPr lang="zh-CN" altLang="en-US">
                <a:solidFill>
                  <a:schemeClr val="bg1">
                    <a:lumMod val="65000"/>
                  </a:schemeClr>
                </a:solidFill>
                <a:sym typeface="+mn-ea"/>
              </a:rPr>
              <a:t>。</a:t>
            </a:r>
          </a:p>
          <a:p>
            <a:pPr eaLnBrk="1" fontAlgn="auto" hangingPunct="1">
              <a:spcAft>
                <a:spcPts val="0"/>
              </a:spcAft>
              <a:buFont typeface="Arial" panose="020B0604020202020204" pitchFamily="34" charset="0"/>
              <a:buChar char="•"/>
              <a:defRPr/>
            </a:pPr>
            <a:r>
              <a:rPr lang="zh-CN" altLang="en-US">
                <a:solidFill>
                  <a:schemeClr val="bg1">
                    <a:lumMod val="65000"/>
                  </a:schemeClr>
                </a:solidFill>
                <a:sym typeface="+mn-ea"/>
              </a:rPr>
              <a:t>新型冠状病毒来袭，每个人的心理反应不同。缺乏安全感，我们会担忧。所以</a:t>
            </a:r>
          </a:p>
          <a:p>
            <a:pPr marL="0" indent="0" algn="ctr" eaLnBrk="1" fontAlgn="auto" hangingPunct="1">
              <a:spcAft>
                <a:spcPts val="0"/>
              </a:spcAft>
              <a:buFont typeface="Arial" panose="020B0604020202020204" pitchFamily="34" charset="0"/>
              <a:buNone/>
              <a:defRPr/>
            </a:pPr>
            <a:r>
              <a:rPr lang="zh-CN" altLang="en-US" sz="6600">
                <a:latin typeface="叶根友毛笔行书2.0版" panose="02010601030101010101" charset="-122"/>
                <a:ea typeface="叶根友毛笔行书2.0版" panose="02010601030101010101" charset="-122"/>
              </a:rPr>
              <a:t>不用忌讳求医</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5363" y="2657475"/>
            <a:ext cx="5938837" cy="1016000"/>
          </a:xfrm>
          <a:prstGeom prst="rect">
            <a:avLst/>
          </a:prstGeom>
          <a:noFill/>
        </p:spPr>
        <p:txBody>
          <a:bodyPr>
            <a:spAutoFit/>
          </a:bodyPr>
          <a:lstStyle/>
          <a:p>
            <a:pPr algn="ctr" fontAlgn="auto">
              <a:spcBef>
                <a:spcPts val="0"/>
              </a:spcBef>
              <a:spcAft>
                <a:spcPts val="0"/>
              </a:spcAft>
              <a:defRPr/>
            </a:pPr>
            <a:r>
              <a:rPr lang="zh-CN" altLang="en-US" sz="6000" b="1">
                <a:solidFill>
                  <a:schemeClr val="bg1">
                    <a:lumMod val="85000"/>
                  </a:schemeClr>
                </a:solidFill>
                <a:latin typeface="宋体" panose="02010600030101010101" pitchFamily="2" charset="-122"/>
                <a:ea typeface="宋体" panose="02010600030101010101" pitchFamily="2" charset="-122"/>
              </a:rPr>
              <a:t>第五篇</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68675" y="3421063"/>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8" name="矩形 17"/>
          <p:cNvSpPr/>
          <p:nvPr/>
        </p:nvSpPr>
        <p:spPr>
          <a:xfrm>
            <a:off x="3368675" y="4079875"/>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grpSp>
        <p:nvGrpSpPr>
          <p:cNvPr id="135172" name="组合 19"/>
          <p:cNvGrpSpPr>
            <a:grpSpLocks/>
          </p:cNvGrpSpPr>
          <p:nvPr/>
        </p:nvGrpSpPr>
        <p:grpSpPr bwMode="auto">
          <a:xfrm>
            <a:off x="3373438" y="3903663"/>
            <a:ext cx="2586037" cy="460375"/>
            <a:chOff x="914400" y="2922644"/>
            <a:chExt cx="2585948" cy="460375"/>
          </a:xfrm>
        </p:grpSpPr>
        <p:sp>
          <p:nvSpPr>
            <p:cNvPr id="21" name="矩形 20"/>
            <p:cNvSpPr/>
            <p:nvPr/>
          </p:nvSpPr>
          <p:spPr>
            <a:xfrm>
              <a:off x="914400" y="3084569"/>
              <a:ext cx="163506" cy="920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2" name="矩形 21"/>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三、</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sym typeface="+mn-ea"/>
                </a:rPr>
                <a:t>生理</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保健篇</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135173" name="组合 22"/>
          <p:cNvGrpSpPr>
            <a:grpSpLocks/>
          </p:cNvGrpSpPr>
          <p:nvPr/>
        </p:nvGrpSpPr>
        <p:grpSpPr bwMode="auto">
          <a:xfrm>
            <a:off x="3368675" y="4643438"/>
            <a:ext cx="2586038" cy="460375"/>
            <a:chOff x="914400" y="2922644"/>
            <a:chExt cx="2585948" cy="460375"/>
          </a:xfrm>
        </p:grpSpPr>
        <p:sp>
          <p:nvSpPr>
            <p:cNvPr id="24" name="矩形 23"/>
            <p:cNvSpPr/>
            <p:nvPr/>
          </p:nvSpPr>
          <p:spPr>
            <a:xfrm>
              <a:off x="914400" y="3051231"/>
              <a:ext cx="168269"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5" name="矩形 24"/>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四、心理保健篇</a:t>
              </a:r>
              <a:endParaRPr lang="zh-CN" altLang="en-US" sz="2400" dirty="0">
                <a:solidFill>
                  <a:schemeClr val="bg1">
                    <a:lumMod val="6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135174" name="组合 25"/>
          <p:cNvGrpSpPr>
            <a:grpSpLocks/>
          </p:cNvGrpSpPr>
          <p:nvPr/>
        </p:nvGrpSpPr>
        <p:grpSpPr bwMode="auto">
          <a:xfrm>
            <a:off x="3368675" y="2663825"/>
            <a:ext cx="5024438" cy="460375"/>
            <a:chOff x="914400" y="2922644"/>
            <a:chExt cx="5024348" cy="460375"/>
          </a:xfrm>
        </p:grpSpPr>
        <p:sp>
          <p:nvSpPr>
            <p:cNvPr id="27" name="矩形 26"/>
            <p:cNvSpPr/>
            <p:nvPr/>
          </p:nvSpPr>
          <p:spPr>
            <a:xfrm>
              <a:off x="914400" y="3068694"/>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35185" name="矩形 27"/>
            <p:cNvSpPr>
              <a:spLocks noChangeArrowheads="1"/>
            </p:cNvSpPr>
            <p:nvPr/>
          </p:nvSpPr>
          <p:spPr bwMode="auto">
            <a:xfrm>
              <a:off x="1183868" y="2922644"/>
              <a:ext cx="4754880" cy="460375"/>
            </a:xfrm>
            <a:prstGeom prst="rect">
              <a:avLst/>
            </a:prstGeom>
            <a:noFill/>
            <a:ln w="9525">
              <a:noFill/>
              <a:miter lim="800000"/>
              <a:headEnd/>
              <a:tailEnd/>
            </a:ln>
          </p:spPr>
          <p:txBody>
            <a:bodyPr wrap="none">
              <a:spAutoFit/>
            </a:bodyPr>
            <a:lstStyle/>
            <a:p>
              <a:r>
                <a:rPr lang="zh-CN" altLang="en-US" sz="2400">
                  <a:latin typeface="微软雅黑" pitchFamily="34" charset="-122"/>
                  <a:ea typeface="微软雅黑" pitchFamily="34" charset="-122"/>
                </a:rPr>
                <a:t>一、</a:t>
              </a:r>
              <a:r>
                <a:rPr lang="zh-CN" altLang="en-US" sz="2400">
                  <a:solidFill>
                    <a:srgbClr val="413728"/>
                  </a:solidFill>
                  <a:latin typeface="微软雅黑" pitchFamily="34" charset="-122"/>
                  <a:ea typeface="微软雅黑" pitchFamily="34" charset="-122"/>
                </a:rPr>
                <a:t>新型冠状病毒肺炎的基础知识</a:t>
              </a:r>
            </a:p>
          </p:txBody>
        </p:sp>
      </p:grpSp>
      <p:grpSp>
        <p:nvGrpSpPr>
          <p:cNvPr id="135175" name="组合 1"/>
          <p:cNvGrpSpPr>
            <a:grpSpLocks/>
          </p:cNvGrpSpPr>
          <p:nvPr/>
        </p:nvGrpSpPr>
        <p:grpSpPr bwMode="auto">
          <a:xfrm>
            <a:off x="3373438" y="3248025"/>
            <a:ext cx="2890837" cy="460375"/>
            <a:chOff x="914400" y="2922644"/>
            <a:chExt cx="2890748" cy="460375"/>
          </a:xfrm>
        </p:grpSpPr>
        <p:sp>
          <p:nvSpPr>
            <p:cNvPr id="3" name="矩形 2"/>
            <p:cNvSpPr/>
            <p:nvPr/>
          </p:nvSpPr>
          <p:spPr>
            <a:xfrm>
              <a:off x="914400" y="3071869"/>
              <a:ext cx="163507" cy="762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35183" name="矩形 3"/>
            <p:cNvSpPr>
              <a:spLocks noChangeArrowheads="1"/>
            </p:cNvSpPr>
            <p:nvPr/>
          </p:nvSpPr>
          <p:spPr bwMode="auto">
            <a:xfrm>
              <a:off x="1183868" y="2922644"/>
              <a:ext cx="26212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二、个人防护知识</a:t>
              </a:r>
            </a:p>
          </p:txBody>
        </p:sp>
      </p:grpSp>
      <p:grpSp>
        <p:nvGrpSpPr>
          <p:cNvPr id="135176" name="组合 4"/>
          <p:cNvGrpSpPr>
            <a:grpSpLocks/>
          </p:cNvGrpSpPr>
          <p:nvPr/>
        </p:nvGrpSpPr>
        <p:grpSpPr bwMode="auto">
          <a:xfrm>
            <a:off x="3368675" y="5353050"/>
            <a:ext cx="5329238" cy="460375"/>
            <a:chOff x="914400" y="2922644"/>
            <a:chExt cx="5329148" cy="460375"/>
          </a:xfrm>
        </p:grpSpPr>
        <p:sp>
          <p:nvSpPr>
            <p:cNvPr id="6" name="矩形 5"/>
            <p:cNvSpPr/>
            <p:nvPr/>
          </p:nvSpPr>
          <p:spPr>
            <a:xfrm>
              <a:off x="914400" y="3051232"/>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7" name="矩形 6"/>
            <p:cNvSpPr/>
            <p:nvPr/>
          </p:nvSpPr>
          <p:spPr>
            <a:xfrm>
              <a:off x="1184270" y="2922644"/>
              <a:ext cx="5059278"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bg1">
                      <a:lumMod val="65000"/>
                    </a:schemeClr>
                  </a:solidFill>
                  <a:latin typeface="微软雅黑" panose="020B0503020204020204" pitchFamily="34" charset="-122"/>
                  <a:ea typeface="微软雅黑" panose="020B0503020204020204" pitchFamily="34" charset="-122"/>
                  <a:cs typeface="胡晓波男神体" panose="02010600030101010101" pitchFamily="2" charset="-122"/>
                </a:rPr>
                <a:t>五、返校后疫情防控要求及注意事项</a:t>
              </a:r>
            </a:p>
          </p:txBody>
        </p:sp>
      </p:grpSp>
      <p:grpSp>
        <p:nvGrpSpPr>
          <p:cNvPr id="135177" name="组合 7"/>
          <p:cNvGrpSpPr>
            <a:grpSpLocks/>
          </p:cNvGrpSpPr>
          <p:nvPr/>
        </p:nvGrpSpPr>
        <p:grpSpPr bwMode="auto">
          <a:xfrm>
            <a:off x="3368675" y="6018213"/>
            <a:ext cx="4110038" cy="460375"/>
            <a:chOff x="914400" y="2922644"/>
            <a:chExt cx="4109948" cy="460375"/>
          </a:xfrm>
        </p:grpSpPr>
        <p:sp>
          <p:nvSpPr>
            <p:cNvPr id="9" name="矩形 8"/>
            <p:cNvSpPr/>
            <p:nvPr/>
          </p:nvSpPr>
          <p:spPr>
            <a:xfrm>
              <a:off x="914400" y="3051231"/>
              <a:ext cx="168271"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35179" name="矩形 9"/>
            <p:cNvSpPr>
              <a:spLocks noChangeArrowheads="1"/>
            </p:cNvSpPr>
            <p:nvPr/>
          </p:nvSpPr>
          <p:spPr bwMode="auto">
            <a:xfrm>
              <a:off x="1183868" y="2922644"/>
              <a:ext cx="38404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六、学校疫情防控应急管理</a:t>
              </a:r>
            </a:p>
          </p:txBody>
        </p:sp>
      </p:grpSp>
      <p:graphicFrame>
        <p:nvGraphicFramePr>
          <p:cNvPr id="135169" name="Object 1" descr="image6"/>
          <p:cNvGraphicFramePr>
            <a:graphicFrameLocks/>
          </p:cNvGraphicFramePr>
          <p:nvPr/>
        </p:nvGraphicFramePr>
        <p:xfrm>
          <a:off x="1952625" y="5353050"/>
          <a:ext cx="990600" cy="728663"/>
        </p:xfrm>
        <a:graphic>
          <a:graphicData uri="http://schemas.openxmlformats.org/presentationml/2006/ole">
            <p:oleObj spid="_x0000_s135169" r:id="rId3" imgW="6335009" imgH="6657143" progId="PBrush">
              <p:embed/>
            </p:oleObj>
          </a:graphicData>
        </a:graphic>
      </p:graphicFrame>
    </p:spTree>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文本占位符 1"/>
          <p:cNvSpPr>
            <a:spLocks noGrp="1"/>
          </p:cNvSpPr>
          <p:nvPr>
            <p:ph type="body" idx="1"/>
          </p:nvPr>
        </p:nvSpPr>
        <p:spPr>
          <a:xfrm>
            <a:off x="838200" y="1765300"/>
            <a:ext cx="10515600" cy="4335463"/>
          </a:xfrm>
        </p:spPr>
        <p:txBody>
          <a:bodyPr/>
          <a:lstStyle/>
          <a:p>
            <a:pPr eaLnBrk="1" hangingPunct="1"/>
            <a:r>
              <a:rPr lang="zh-CN" altLang="en-US" smtClean="0"/>
              <a:t>测体温后体温正常方可进入教室或寝室。</a:t>
            </a:r>
          </a:p>
          <a:p>
            <a:pPr eaLnBrk="1" hangingPunct="1"/>
            <a:r>
              <a:rPr lang="zh-CN" altLang="en-US" smtClean="0"/>
              <a:t>若体温出现异常，积极配合学校做好应急处理。</a:t>
            </a:r>
          </a:p>
        </p:txBody>
      </p:sp>
      <p:sp>
        <p:nvSpPr>
          <p:cNvPr id="3" name="标题 2"/>
          <p:cNvSpPr>
            <a:spLocks noGrp="1"/>
          </p:cNvSpPr>
          <p:nvPr>
            <p:ph type="title"/>
          </p:nvPr>
        </p:nvSpPr>
        <p:spPr>
          <a:xfrm>
            <a:off x="838200" y="557213"/>
            <a:ext cx="10515600" cy="989012"/>
          </a:xfrm>
        </p:spPr>
        <p:txBody>
          <a:bodyPr>
            <a:normAutofit fontScale="90000"/>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（一）每天要进行晨、午、晚三次体温检测</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文本占位符 1"/>
          <p:cNvSpPr>
            <a:spLocks noGrp="1"/>
          </p:cNvSpPr>
          <p:nvPr>
            <p:ph type="body" idx="1"/>
          </p:nvPr>
        </p:nvSpPr>
        <p:spPr>
          <a:xfrm>
            <a:off x="838200" y="1765300"/>
            <a:ext cx="10515600" cy="4335463"/>
          </a:xfrm>
        </p:spPr>
        <p:txBody>
          <a:bodyPr/>
          <a:lstStyle/>
          <a:p>
            <a:pPr eaLnBrk="1" hangingPunct="1"/>
            <a:r>
              <a:rPr lang="zh-CN" altLang="en-US" smtClean="0"/>
              <a:t>上课时保持同向就坐，在教室内必须保持安静，避免面对面交流。</a:t>
            </a:r>
          </a:p>
          <a:p>
            <a:pPr eaLnBrk="1" hangingPunct="1"/>
            <a:r>
              <a:rPr lang="zh-CN" altLang="en-US" smtClean="0"/>
              <a:t>(允许学生在室外、运动场人员间隔距离比较大的地方和就餐吃饭时不戴口罩，但必须随时听从老师、保安的提醒、劝阻)。</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（二）在校内必须戴口罩</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文本占位符 1"/>
          <p:cNvSpPr>
            <a:spLocks noGrp="1"/>
          </p:cNvSpPr>
          <p:nvPr>
            <p:ph type="body" idx="1"/>
          </p:nvPr>
        </p:nvSpPr>
        <p:spPr>
          <a:xfrm>
            <a:off x="838200" y="1765300"/>
            <a:ext cx="10515600" cy="4335463"/>
          </a:xfrm>
        </p:spPr>
        <p:txBody>
          <a:bodyPr/>
          <a:lstStyle/>
          <a:p>
            <a:pPr eaLnBrk="1" hangingPunct="1"/>
            <a:r>
              <a:rPr lang="zh-CN" altLang="en-US" smtClean="0"/>
              <a:t>课间不聚集，不串班，不串寝，不与同学密切接触，防止交叉传染。室外分区活动、锻炼。</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（三）时刻与人保持安全的距离</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文本占位符 1"/>
          <p:cNvSpPr>
            <a:spLocks noGrp="1"/>
          </p:cNvSpPr>
          <p:nvPr>
            <p:ph type="body" idx="1"/>
          </p:nvPr>
        </p:nvSpPr>
        <p:spPr>
          <a:xfrm>
            <a:off x="838200" y="1765300"/>
            <a:ext cx="10515600" cy="4335463"/>
          </a:xfrm>
        </p:spPr>
        <p:txBody>
          <a:bodyPr/>
          <a:lstStyle/>
          <a:p>
            <a:pPr eaLnBrk="1" hangingPunct="1"/>
            <a:r>
              <a:rPr lang="zh-CN" altLang="en-US" smtClean="0"/>
              <a:t>体育课中自觉保持间隔不低于1米，避免身体直接接触。</a:t>
            </a:r>
          </a:p>
          <a:p>
            <a:pPr eaLnBrk="1" hangingPunct="1"/>
            <a:r>
              <a:rPr lang="zh-CN" altLang="en-US" smtClean="0"/>
              <a:t>体育课运动量要适中，课后要及时洗手。</a:t>
            </a:r>
          </a:p>
          <a:p>
            <a:pPr eaLnBrk="1" hangingPunct="1"/>
            <a:r>
              <a:rPr lang="zh-CN" altLang="en-US" smtClean="0"/>
              <a:t>按时就寝、按时起床，不熬夜，以保证充足的睡眠和旺盛的精力。</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（四）每天进行体育锻炼，保持充足睡眠</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lstStyle/>
          <a:p>
            <a:pPr eaLnBrk="1" hangingPunct="1"/>
            <a:r>
              <a:rPr lang="zh-CN" altLang="en-US" sz="2400" smtClean="0">
                <a:sym typeface="+mn-ea"/>
              </a:rPr>
              <a:t>各系学生就餐区域安排。第一食堂（食堂一楼）为学前教育系，第二食堂（食堂二楼）为初等教育系，第三食堂（食堂三楼）为艺术系、基础教育系。</a:t>
            </a:r>
          </a:p>
          <a:p>
            <a:pPr eaLnBrk="1" hangingPunct="1"/>
            <a:r>
              <a:rPr lang="zh-CN" altLang="en-US" sz="2400" smtClean="0">
                <a:sym typeface="+mn-ea"/>
              </a:rPr>
              <a:t>疫情期间，特殊时期同菜品同价格；必须依次自觉排队，人与人互相间隔一米进入食堂，在指定位置安静有序就餐。用餐时应面朝同一方向，不相互交流，不准搬移桌面挡板。用餐完清理餐桌，分类投放餐饮垃圾后迅速离开餐厅，及时洗手。就餐时应使用食堂高温消毒后的餐具用品或使用清洁消毒后的自备餐具。严禁围桌集体用餐，</a:t>
            </a:r>
            <a:r>
              <a:rPr lang="zh-CN" altLang="en-US" sz="2400" smtClean="0">
                <a:solidFill>
                  <a:srgbClr val="FF0000"/>
                </a:solidFill>
                <a:sym typeface="+mn-ea"/>
              </a:rPr>
              <a:t>严禁在校外用餐</a:t>
            </a:r>
            <a:r>
              <a:rPr lang="zh-CN" altLang="en-US" sz="2400" smtClean="0">
                <a:sym typeface="+mn-ea"/>
              </a:rPr>
              <a:t>。</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（五）错峰就餐，分区就餐</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文本占位符 1"/>
          <p:cNvSpPr>
            <a:spLocks noGrp="1"/>
          </p:cNvSpPr>
          <p:nvPr>
            <p:ph type="body" idx="1"/>
          </p:nvPr>
        </p:nvSpPr>
        <p:spPr>
          <a:xfrm>
            <a:off x="838200" y="1765300"/>
            <a:ext cx="10515600" cy="4335463"/>
          </a:xfrm>
        </p:spPr>
        <p:txBody>
          <a:bodyPr/>
          <a:lstStyle/>
          <a:p>
            <a:pPr eaLnBrk="1" hangingPunct="1"/>
            <a:r>
              <a:rPr lang="zh-CN" altLang="en-US" smtClean="0"/>
              <a:t>就餐前（进食任何食物前）、如厕后、运动后，应在流动水下用洗手液或者肥皂将手洗干净，或使用含酒精的免水洗手液、消毒湿纸巾擦拭。</a:t>
            </a:r>
          </a:p>
          <a:p>
            <a:pPr eaLnBrk="1" hangingPunct="1"/>
            <a:r>
              <a:rPr lang="zh-CN" altLang="en-US" smtClean="0"/>
              <a:t>要勤换洗衣服，衣服洗干净后要挂在通风处。</a:t>
            </a:r>
          </a:p>
        </p:txBody>
      </p:sp>
      <p:sp>
        <p:nvSpPr>
          <p:cNvPr id="3" name="标题 2"/>
          <p:cNvSpPr>
            <a:spLocks noGrp="1"/>
          </p:cNvSpPr>
          <p:nvPr>
            <p:ph type="title"/>
          </p:nvPr>
        </p:nvSpPr>
        <p:spPr>
          <a:xfrm>
            <a:off x="838200" y="557213"/>
            <a:ext cx="10515600" cy="989012"/>
          </a:xfrm>
        </p:spPr>
        <p:txBody>
          <a:bodyPr>
            <a:normAutofit fontScale="90000"/>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（六）时刻注意保持个人卫生，加强自我防护</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（七）不接触在校园内外遇到的任何动物</a:t>
            </a:r>
            <a:endParaRPr/>
          </a:p>
        </p:txBody>
      </p:sp>
      <p:pic>
        <p:nvPicPr>
          <p:cNvPr id="154626" name="Picture 3" descr="C:\Users\Administrator\Desktop\zaijinzhibiaoshiqianzuojinzhidongzuodebaise3DxiaorenJPG_3888596[1].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805738" y="2562225"/>
            <a:ext cx="2667000" cy="2951163"/>
          </a:xfrm>
          <a:prstGeom prst="rect">
            <a:avLst/>
          </a:prstGeom>
          <a:noFill/>
          <a:ln w="9525">
            <a:noFill/>
            <a:miter lim="800000"/>
            <a:headEnd/>
            <a:tailEnd/>
          </a:ln>
        </p:spPr>
      </p:pic>
      <p:pic>
        <p:nvPicPr>
          <p:cNvPr id="154627" name="图片 4"/>
          <p:cNvPicPr>
            <a:picLocks noChangeAspect="1"/>
          </p:cNvPicPr>
          <p:nvPr/>
        </p:nvPicPr>
        <p:blipFill>
          <a:blip r:embed="rId3"/>
          <a:srcRect/>
          <a:stretch>
            <a:fillRect/>
          </a:stretch>
        </p:blipFill>
        <p:spPr bwMode="auto">
          <a:xfrm>
            <a:off x="1570038" y="2562225"/>
            <a:ext cx="4762500" cy="2952750"/>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文本占位符 1"/>
          <p:cNvSpPr>
            <a:spLocks noGrp="1"/>
          </p:cNvSpPr>
          <p:nvPr>
            <p:ph type="body" idx="1"/>
          </p:nvPr>
        </p:nvSpPr>
        <p:spPr>
          <a:xfrm>
            <a:off x="838200" y="1765300"/>
            <a:ext cx="10515600" cy="4335463"/>
          </a:xfrm>
        </p:spPr>
        <p:txBody>
          <a:bodyPr/>
          <a:lstStyle/>
          <a:p>
            <a:pPr eaLnBrk="1" hangingPunct="1"/>
            <a:r>
              <a:rPr lang="zh-CN" altLang="en-US" smtClean="0"/>
              <a:t>每天按照两点一线上学放学，建议步行、自行车或家长接送。中午休息时间不得离开校，在校就餐、休息。</a:t>
            </a:r>
          </a:p>
          <a:p>
            <a:pPr eaLnBrk="1" hangingPunct="1"/>
            <a:r>
              <a:rPr lang="zh-CN" altLang="en-US" smtClean="0"/>
              <a:t>回家后不要进入人群聚集的商场、超市等场所；如必须乘坐公共交通工具，必须全程佩戴口罩，注意个人卫生，与他人保持一定距离，做好自我防护。</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（八）通学生要特别注意防护</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文本占位符 1"/>
          <p:cNvSpPr>
            <a:spLocks noGrp="1"/>
          </p:cNvSpPr>
          <p:nvPr>
            <p:ph type="body" idx="1"/>
          </p:nvPr>
        </p:nvSpPr>
        <p:spPr>
          <a:xfrm>
            <a:off x="838200" y="1765300"/>
            <a:ext cx="10515600" cy="4335463"/>
          </a:xfrm>
        </p:spPr>
        <p:txBody>
          <a:bodyPr/>
          <a:lstStyle/>
          <a:p>
            <a:pPr eaLnBrk="1" hangingPunct="1"/>
            <a:r>
              <a:rPr lang="zh-CN" altLang="en-US" smtClean="0"/>
              <a:t>学生开学后不能随意离开学校（含节假日）。如确需离开学校，必须按学校相关程序审批，方可离校。</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（九）学校将严格实行全封闭管理</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Autofit/>
          </a:bodyPr>
          <a:lstStyle/>
          <a:p>
            <a:pPr eaLnBrk="1" fontAlgn="auto" hangingPunct="1">
              <a:lnSpc>
                <a:spcPct val="150000"/>
              </a:lnSpc>
              <a:spcAft>
                <a:spcPts val="0"/>
              </a:spcAft>
              <a:defRPr/>
            </a:pPr>
            <a:r>
              <a:rPr lang="zh-CN" altLang="en-US" sz="3200" noProof="1">
                <a:solidFill>
                  <a:schemeClr val="bg1">
                    <a:lumMod val="50000"/>
                  </a:schemeClr>
                </a:solidFill>
                <a:effectLst>
                  <a:outerShdw blurRad="38100" dist="38100" dir="2700000" algn="tl">
                    <a:srgbClr val="000000">
                      <a:alpha val="43137"/>
                    </a:srgbClr>
                  </a:outerShdw>
                </a:effectLst>
                <a:latin typeface="微软雅黑 Light" panose="020B0502040204020203" charset="-122"/>
                <a:ea typeface="微软雅黑 Light" panose="020B0502040204020203" charset="-122"/>
                <a:cs typeface="胡晓波男神体" panose="02010600030101010101" pitchFamily="2" charset="-122"/>
                <a:sym typeface="+mn-ea"/>
              </a:rPr>
              <a:t>在疫情防控期间，</a:t>
            </a:r>
            <a:r>
              <a:rPr lang="zh-CN" altLang="en-US" sz="3200" noProof="1">
                <a:solidFill>
                  <a:schemeClr val="bg1">
                    <a:lumMod val="50000"/>
                  </a:schemeClr>
                </a:solidFill>
                <a:effectLst>
                  <a:outerShdw blurRad="38100" dist="38100" dir="2700000" algn="tl">
                    <a:srgbClr val="000000">
                      <a:alpha val="43137"/>
                    </a:srgbClr>
                  </a:outerShdw>
                </a:effectLst>
                <a:latin typeface="微软雅黑 Light" panose="020B0502040204020203" charset="-122"/>
                <a:ea typeface="微软雅黑 Light" panose="020B0502040204020203" charset="-122"/>
                <a:cs typeface="胡晓波男神体" panose="02010600030101010101" pitchFamily="2" charset="-122"/>
              </a:rPr>
              <a:t>为了你的生命安全和身体健康，</a:t>
            </a:r>
            <a:r>
              <a:rPr lang="zh-CN" altLang="en-US" sz="3200" noProof="1">
                <a:solidFill>
                  <a:schemeClr val="bg1">
                    <a:lumMod val="50000"/>
                  </a:schemeClr>
                </a:solidFill>
                <a:effectLst>
                  <a:outerShdw blurRad="38100" dist="38100" dir="2700000" algn="tl">
                    <a:srgbClr val="000000">
                      <a:alpha val="43137"/>
                    </a:srgbClr>
                  </a:outerShdw>
                </a:effectLst>
                <a:latin typeface="微软雅黑 Light" panose="020B0502040204020203" charset="-122"/>
                <a:ea typeface="微软雅黑 Light" panose="020B0502040204020203" charset="-122"/>
                <a:cs typeface="胡晓波男神体" panose="02010600030101010101" pitchFamily="2" charset="-122"/>
                <a:sym typeface="+mn-ea"/>
              </a:rPr>
              <a:t>以下行为将</a:t>
            </a:r>
            <a:r>
              <a:rPr lang="zh-CN" altLang="en-US" sz="3200" noProof="1">
                <a:solidFill>
                  <a:schemeClr val="bg1">
                    <a:lumMod val="50000"/>
                  </a:schemeClr>
                </a:solidFill>
                <a:effectLst>
                  <a:outerShdw blurRad="38100" dist="38100" dir="2700000" algn="tl">
                    <a:srgbClr val="000000">
                      <a:alpha val="43137"/>
                    </a:srgbClr>
                  </a:outerShdw>
                </a:effectLst>
                <a:latin typeface="微软雅黑 Light" panose="020B0502040204020203" charset="-122"/>
                <a:ea typeface="微软雅黑 Light" panose="020B0502040204020203" charset="-122"/>
                <a:cs typeface="胡晓波男神体" panose="02010600030101010101" pitchFamily="2" charset="-122"/>
              </a:rPr>
              <a:t>被禁止</a:t>
            </a:r>
          </a:p>
        </p:txBody>
      </p:sp>
      <p:sp>
        <p:nvSpPr>
          <p:cNvPr id="157698" name="内容占位符 2"/>
          <p:cNvSpPr>
            <a:spLocks noGrp="1"/>
          </p:cNvSpPr>
          <p:nvPr>
            <p:ph sz="half" idx="1"/>
          </p:nvPr>
        </p:nvSpPr>
        <p:spPr>
          <a:xfrm>
            <a:off x="838200" y="3249613"/>
            <a:ext cx="5181600" cy="2927350"/>
          </a:xfrm>
        </p:spPr>
        <p:txBody>
          <a:bodyPr/>
          <a:lstStyle/>
          <a:p>
            <a:pPr marL="0" algn="ctr" eaLnBrk="1" hangingPunct="1">
              <a:buFont typeface="Arial" charset="0"/>
              <a:buNone/>
            </a:pPr>
            <a:r>
              <a:rPr lang="zh-CN" altLang="en-US" sz="6000" smtClean="0">
                <a:solidFill>
                  <a:srgbClr val="C00000"/>
                </a:solidFill>
                <a:latin typeface="叶根友毛笔行书2.0版"/>
                <a:ea typeface="叶根友毛笔行书2.0版"/>
                <a:cs typeface="叶根友毛笔行书2.0版"/>
              </a:rPr>
              <a:t>校外兼职</a:t>
            </a:r>
          </a:p>
        </p:txBody>
      </p:sp>
      <p:sp>
        <p:nvSpPr>
          <p:cNvPr id="157699" name="内容占位符 3"/>
          <p:cNvSpPr>
            <a:spLocks noGrp="1"/>
          </p:cNvSpPr>
          <p:nvPr>
            <p:ph sz="half" idx="2"/>
          </p:nvPr>
        </p:nvSpPr>
        <p:spPr>
          <a:xfrm>
            <a:off x="6172200" y="3249613"/>
            <a:ext cx="5181600" cy="2927350"/>
          </a:xfrm>
        </p:spPr>
        <p:txBody>
          <a:bodyPr/>
          <a:lstStyle/>
          <a:p>
            <a:pPr marL="0" indent="0" algn="ctr" eaLnBrk="1" hangingPunct="1">
              <a:buFont typeface="Arial" charset="0"/>
              <a:buNone/>
            </a:pPr>
            <a:r>
              <a:rPr lang="zh-CN" altLang="en-US" sz="6000" smtClean="0">
                <a:solidFill>
                  <a:srgbClr val="C00000"/>
                </a:solidFill>
                <a:latin typeface="叶根友毛笔行书2.0版"/>
                <a:ea typeface="叶根友毛笔行书2.0版"/>
                <a:cs typeface="叶根友毛笔行书2.0版"/>
              </a:rPr>
              <a:t>校外辅导培训</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5363" y="2657475"/>
            <a:ext cx="5938837" cy="1016000"/>
          </a:xfrm>
          <a:prstGeom prst="rect">
            <a:avLst/>
          </a:prstGeom>
          <a:noFill/>
        </p:spPr>
        <p:txBody>
          <a:bodyPr>
            <a:spAutoFit/>
          </a:bodyPr>
          <a:lstStyle/>
          <a:p>
            <a:pPr algn="ctr" fontAlgn="auto">
              <a:spcBef>
                <a:spcPts val="0"/>
              </a:spcBef>
              <a:spcAft>
                <a:spcPts val="0"/>
              </a:spcAft>
              <a:defRPr/>
            </a:pPr>
            <a:r>
              <a:rPr lang="zh-CN" altLang="en-US" sz="6000" b="1">
                <a:solidFill>
                  <a:schemeClr val="bg1">
                    <a:lumMod val="85000"/>
                  </a:schemeClr>
                </a:solidFill>
                <a:latin typeface="宋体" panose="02010600030101010101" pitchFamily="2" charset="-122"/>
                <a:ea typeface="宋体" panose="02010600030101010101" pitchFamily="2" charset="-122"/>
              </a:rPr>
              <a:t>第六篇</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68675" y="3421063"/>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8" name="矩形 17"/>
          <p:cNvSpPr/>
          <p:nvPr/>
        </p:nvSpPr>
        <p:spPr>
          <a:xfrm>
            <a:off x="3368675" y="4079875"/>
            <a:ext cx="168275"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grpSp>
        <p:nvGrpSpPr>
          <p:cNvPr id="148484" name="组合 19"/>
          <p:cNvGrpSpPr>
            <a:grpSpLocks/>
          </p:cNvGrpSpPr>
          <p:nvPr/>
        </p:nvGrpSpPr>
        <p:grpSpPr bwMode="auto">
          <a:xfrm>
            <a:off x="3373438" y="3903663"/>
            <a:ext cx="2586037" cy="460375"/>
            <a:chOff x="914400" y="2922644"/>
            <a:chExt cx="2585948" cy="460375"/>
          </a:xfrm>
        </p:grpSpPr>
        <p:sp>
          <p:nvSpPr>
            <p:cNvPr id="21" name="矩形 20"/>
            <p:cNvSpPr/>
            <p:nvPr/>
          </p:nvSpPr>
          <p:spPr>
            <a:xfrm>
              <a:off x="914400" y="3084569"/>
              <a:ext cx="163506" cy="920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2" name="矩形 21"/>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三、</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sym typeface="+mn-ea"/>
                </a:rPr>
                <a:t>生理</a:t>
              </a: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保健篇</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148485" name="组合 22"/>
          <p:cNvGrpSpPr>
            <a:grpSpLocks/>
          </p:cNvGrpSpPr>
          <p:nvPr/>
        </p:nvGrpSpPr>
        <p:grpSpPr bwMode="auto">
          <a:xfrm>
            <a:off x="3368675" y="4643438"/>
            <a:ext cx="2586038" cy="460375"/>
            <a:chOff x="914400" y="2922644"/>
            <a:chExt cx="2585948" cy="460375"/>
          </a:xfrm>
        </p:grpSpPr>
        <p:sp>
          <p:nvSpPr>
            <p:cNvPr id="24" name="矩形 23"/>
            <p:cNvSpPr/>
            <p:nvPr/>
          </p:nvSpPr>
          <p:spPr>
            <a:xfrm>
              <a:off x="914400" y="3051231"/>
              <a:ext cx="168269"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5" name="矩形 24"/>
            <p:cNvSpPr/>
            <p:nvPr/>
          </p:nvSpPr>
          <p:spPr>
            <a:xfrm>
              <a:off x="1184266" y="2922644"/>
              <a:ext cx="2316082" cy="460375"/>
            </a:xfrm>
            <a:prstGeom prst="rect">
              <a:avLst/>
            </a:prstGeom>
            <a:noFill/>
          </p:spPr>
          <p:txBody>
            <a:bodyPr wrap="none">
              <a:spAutoFit/>
            </a:bodyPr>
            <a:lstStyle/>
            <a:p>
              <a:pPr fontAlgn="auto">
                <a:spcBef>
                  <a:spcPts val="0"/>
                </a:spcBef>
                <a:spcAft>
                  <a:spcPts val="0"/>
                </a:spcAft>
                <a:defRPr/>
              </a:pP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四、心理保健篇</a:t>
              </a:r>
              <a:endParaRPr lang="zh-CN" altLang="en-US" sz="2400" dirty="0">
                <a:solidFill>
                  <a:schemeClr val="bg1">
                    <a:lumMod val="6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148486" name="组合 25"/>
          <p:cNvGrpSpPr>
            <a:grpSpLocks/>
          </p:cNvGrpSpPr>
          <p:nvPr/>
        </p:nvGrpSpPr>
        <p:grpSpPr bwMode="auto">
          <a:xfrm>
            <a:off x="3368675" y="2663825"/>
            <a:ext cx="5024438" cy="460375"/>
            <a:chOff x="914400" y="2922644"/>
            <a:chExt cx="5024348" cy="460375"/>
          </a:xfrm>
        </p:grpSpPr>
        <p:sp>
          <p:nvSpPr>
            <p:cNvPr id="27" name="矩形 26"/>
            <p:cNvSpPr/>
            <p:nvPr/>
          </p:nvSpPr>
          <p:spPr>
            <a:xfrm>
              <a:off x="914400" y="3068694"/>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48497" name="矩形 27"/>
            <p:cNvSpPr>
              <a:spLocks noChangeArrowheads="1"/>
            </p:cNvSpPr>
            <p:nvPr/>
          </p:nvSpPr>
          <p:spPr bwMode="auto">
            <a:xfrm>
              <a:off x="1183868" y="2922644"/>
              <a:ext cx="4754880" cy="460375"/>
            </a:xfrm>
            <a:prstGeom prst="rect">
              <a:avLst/>
            </a:prstGeom>
            <a:noFill/>
            <a:ln w="9525">
              <a:noFill/>
              <a:miter lim="800000"/>
              <a:headEnd/>
              <a:tailEnd/>
            </a:ln>
          </p:spPr>
          <p:txBody>
            <a:bodyPr wrap="none">
              <a:spAutoFit/>
            </a:bodyPr>
            <a:lstStyle/>
            <a:p>
              <a:r>
                <a:rPr lang="zh-CN" altLang="en-US" sz="2400">
                  <a:latin typeface="微软雅黑" pitchFamily="34" charset="-122"/>
                  <a:ea typeface="微软雅黑" pitchFamily="34" charset="-122"/>
                </a:rPr>
                <a:t>一、</a:t>
              </a:r>
              <a:r>
                <a:rPr lang="zh-CN" altLang="en-US" sz="2400">
                  <a:solidFill>
                    <a:srgbClr val="413728"/>
                  </a:solidFill>
                  <a:latin typeface="微软雅黑" pitchFamily="34" charset="-122"/>
                  <a:ea typeface="微软雅黑" pitchFamily="34" charset="-122"/>
                </a:rPr>
                <a:t>新型冠状病毒肺炎的基础知识</a:t>
              </a:r>
            </a:p>
          </p:txBody>
        </p:sp>
      </p:grpSp>
      <p:grpSp>
        <p:nvGrpSpPr>
          <p:cNvPr id="148487" name="组合 1"/>
          <p:cNvGrpSpPr>
            <a:grpSpLocks/>
          </p:cNvGrpSpPr>
          <p:nvPr/>
        </p:nvGrpSpPr>
        <p:grpSpPr bwMode="auto">
          <a:xfrm>
            <a:off x="3373438" y="3248025"/>
            <a:ext cx="2890837" cy="460375"/>
            <a:chOff x="914400" y="2922644"/>
            <a:chExt cx="2890748" cy="460375"/>
          </a:xfrm>
        </p:grpSpPr>
        <p:sp>
          <p:nvSpPr>
            <p:cNvPr id="3" name="矩形 2"/>
            <p:cNvSpPr/>
            <p:nvPr/>
          </p:nvSpPr>
          <p:spPr>
            <a:xfrm>
              <a:off x="914400" y="3071869"/>
              <a:ext cx="163507" cy="76200"/>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48495" name="矩形 3"/>
            <p:cNvSpPr>
              <a:spLocks noChangeArrowheads="1"/>
            </p:cNvSpPr>
            <p:nvPr/>
          </p:nvSpPr>
          <p:spPr bwMode="auto">
            <a:xfrm>
              <a:off x="1183868" y="2922644"/>
              <a:ext cx="2621280" cy="460375"/>
            </a:xfrm>
            <a:prstGeom prst="rect">
              <a:avLst/>
            </a:prstGeom>
            <a:noFill/>
            <a:ln w="9525">
              <a:noFill/>
              <a:miter lim="800000"/>
              <a:headEnd/>
              <a:tailEnd/>
            </a:ln>
          </p:spPr>
          <p:txBody>
            <a:bodyPr wrap="none">
              <a:spAutoFit/>
            </a:bodyPr>
            <a:lstStyle/>
            <a:p>
              <a:r>
                <a:rPr lang="zh-CN" altLang="en-US" sz="2400">
                  <a:solidFill>
                    <a:srgbClr val="413728"/>
                  </a:solidFill>
                  <a:latin typeface="微软雅黑" pitchFamily="34" charset="-122"/>
                  <a:ea typeface="微软雅黑" pitchFamily="34" charset="-122"/>
                </a:rPr>
                <a:t>二、个人防护知识</a:t>
              </a:r>
            </a:p>
          </p:txBody>
        </p:sp>
      </p:grpSp>
      <p:grpSp>
        <p:nvGrpSpPr>
          <p:cNvPr id="148488" name="组合 4"/>
          <p:cNvGrpSpPr>
            <a:grpSpLocks/>
          </p:cNvGrpSpPr>
          <p:nvPr/>
        </p:nvGrpSpPr>
        <p:grpSpPr bwMode="auto">
          <a:xfrm>
            <a:off x="3368675" y="5353050"/>
            <a:ext cx="5329238" cy="460375"/>
            <a:chOff x="914400" y="2922644"/>
            <a:chExt cx="5329148" cy="460375"/>
          </a:xfrm>
        </p:grpSpPr>
        <p:sp>
          <p:nvSpPr>
            <p:cNvPr id="6" name="矩形 5"/>
            <p:cNvSpPr/>
            <p:nvPr/>
          </p:nvSpPr>
          <p:spPr>
            <a:xfrm>
              <a:off x="914400" y="3051232"/>
              <a:ext cx="168272"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7" name="矩形 6"/>
            <p:cNvSpPr/>
            <p:nvPr/>
          </p:nvSpPr>
          <p:spPr>
            <a:xfrm>
              <a:off x="1184270" y="2922644"/>
              <a:ext cx="5059278" cy="460375"/>
            </a:xfrm>
            <a:prstGeom prst="rect">
              <a:avLst/>
            </a:prstGeom>
            <a:noFill/>
          </p:spPr>
          <p:txBody>
            <a:bodyPr wrap="none">
              <a:spAutoFit/>
            </a:bodyPr>
            <a:lstStyle/>
            <a:p>
              <a:pPr fontAlgn="auto">
                <a:spcBef>
                  <a:spcPts val="0"/>
                </a:spcBef>
                <a:spcAft>
                  <a:spcPts val="0"/>
                </a:spcAft>
                <a:defRPr/>
              </a:pPr>
              <a:r>
                <a:rPr lang="zh-CN" altLang="en-US" sz="2400" dirty="0">
                  <a:solidFill>
                    <a:srgbClr val="413728"/>
                  </a:solidFill>
                  <a:latin typeface="微软雅黑" panose="020B0503020204020204" pitchFamily="34" charset="-122"/>
                  <a:ea typeface="微软雅黑" panose="020B0503020204020204" pitchFamily="34" charset="-122"/>
                  <a:cs typeface="胡晓波男神体" panose="02010600030101010101" pitchFamily="2" charset="-122"/>
                </a:rPr>
                <a:t>五、返校后疫情防控要求及注意事项</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grpSp>
      <p:grpSp>
        <p:nvGrpSpPr>
          <p:cNvPr id="148489" name="组合 7"/>
          <p:cNvGrpSpPr>
            <a:grpSpLocks/>
          </p:cNvGrpSpPr>
          <p:nvPr/>
        </p:nvGrpSpPr>
        <p:grpSpPr bwMode="auto">
          <a:xfrm>
            <a:off x="3368675" y="6018213"/>
            <a:ext cx="4110038" cy="460375"/>
            <a:chOff x="914400" y="2922644"/>
            <a:chExt cx="4109948" cy="460375"/>
          </a:xfrm>
        </p:grpSpPr>
        <p:sp>
          <p:nvSpPr>
            <p:cNvPr id="9" name="矩形 8"/>
            <p:cNvSpPr/>
            <p:nvPr/>
          </p:nvSpPr>
          <p:spPr>
            <a:xfrm>
              <a:off x="914400" y="3051231"/>
              <a:ext cx="168271" cy="168275"/>
            </a:xfrm>
            <a:prstGeom prst="rect">
              <a:avLst/>
            </a:prstGeom>
            <a:solidFill>
              <a:srgbClr val="413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10" name="矩形 9"/>
            <p:cNvSpPr/>
            <p:nvPr/>
          </p:nvSpPr>
          <p:spPr>
            <a:xfrm>
              <a:off x="1184269" y="2922644"/>
              <a:ext cx="3840079" cy="460375"/>
            </a:xfrm>
            <a:prstGeom prst="rect">
              <a:avLst/>
            </a:prstGeom>
            <a:noFill/>
          </p:spPr>
          <p:txBody>
            <a:bodyPr wrap="none">
              <a:spAutoFit/>
            </a:bodyPr>
            <a:lstStyle/>
            <a:p>
              <a:pPr fontAlgn="auto">
                <a:spcBef>
                  <a:spcPts val="0"/>
                </a:spcBef>
                <a:spcAft>
                  <a:spcPts val="0"/>
                </a:spcAft>
                <a:defRPr/>
              </a:pPr>
              <a:r>
                <a:rPr lang="zh-CN" altLang="en-US" sz="2400" dirty="0">
                  <a:solidFill>
                    <a:schemeClr val="bg1">
                      <a:lumMod val="65000"/>
                    </a:schemeClr>
                  </a:solidFill>
                  <a:latin typeface="微软雅黑" panose="020B0503020204020204" pitchFamily="34" charset="-122"/>
                  <a:ea typeface="微软雅黑" panose="020B0503020204020204" pitchFamily="34" charset="-122"/>
                  <a:cs typeface="胡晓波男神体" panose="02010600030101010101" pitchFamily="2" charset="-122"/>
                </a:rPr>
                <a:t>六、学校疫情防控应急管理</a:t>
              </a:r>
            </a:p>
          </p:txBody>
        </p:sp>
      </p:grpSp>
      <p:graphicFrame>
        <p:nvGraphicFramePr>
          <p:cNvPr id="148481" name="Object 1" descr="image6"/>
          <p:cNvGraphicFramePr>
            <a:graphicFrameLocks/>
          </p:cNvGraphicFramePr>
          <p:nvPr/>
        </p:nvGraphicFramePr>
        <p:xfrm>
          <a:off x="1938338" y="6018213"/>
          <a:ext cx="990600" cy="728662"/>
        </p:xfrm>
        <a:graphic>
          <a:graphicData uri="http://schemas.openxmlformats.org/presentationml/2006/ole">
            <p:oleObj spid="_x0000_s148481" r:id="rId3" imgW="6335009" imgH="6657143" progId="PBrush">
              <p:embed/>
            </p:oleObj>
          </a:graphicData>
        </a:graphic>
      </p:graphicFrame>
    </p:spTree>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t>开学后，疫情解除前，保障</a:t>
            </a:r>
            <a:r>
              <a:rPr lang="zh-CN" altLang="en-US">
                <a:solidFill>
                  <a:schemeClr val="accent2">
                    <a:lumMod val="75000"/>
                  </a:schemeClr>
                </a:solidFill>
              </a:rPr>
              <a:t>师生每人每天1个口罩</a:t>
            </a:r>
            <a:r>
              <a:rPr lang="zh-CN" altLang="en-US"/>
              <a:t>，每个班级、每个部门1个测温仪，5套以上医务人员防护用品，确保学校疫情防控工作有序进行。</a:t>
            </a:r>
          </a:p>
          <a:p>
            <a:pPr eaLnBrk="1" fontAlgn="auto" hangingPunct="1">
              <a:spcAft>
                <a:spcPts val="0"/>
              </a:spcAft>
              <a:buFont typeface="Arial" panose="020B0604020202020204" pitchFamily="34" charset="0"/>
              <a:buChar char="•"/>
              <a:defRPr/>
            </a:pPr>
            <a:endParaRPr lang="zh-CN" altLang="en-US"/>
          </a:p>
        </p:txBody>
      </p:sp>
      <p:sp>
        <p:nvSpPr>
          <p:cNvPr id="161794" name="标题 2"/>
          <p:cNvSpPr>
            <a:spLocks noGrp="1"/>
          </p:cNvSpPr>
          <p:nvPr>
            <p:ph type="title"/>
          </p:nvPr>
        </p:nvSpPr>
        <p:spPr>
          <a:xfrm>
            <a:off x="838200" y="557213"/>
            <a:ext cx="10515600" cy="989012"/>
          </a:xfrm>
        </p:spPr>
        <p:txBody>
          <a:bodyPr/>
          <a:lstStyle/>
          <a:p>
            <a:pPr fontAlgn="base"/>
            <a:r>
              <a:rPr smtClean="0"/>
              <a:t>（一）应急物资和设施保障</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a:xfrm>
            <a:off x="838200" y="557213"/>
            <a:ext cx="10515600" cy="5737225"/>
          </a:xfrm>
        </p:spPr>
        <p:txBody>
          <a:bodyPr/>
          <a:lstStyle/>
          <a:p>
            <a:pPr eaLnBrk="1" fontAlgn="auto" hangingPunct="1">
              <a:spcAft>
                <a:spcPts val="0"/>
              </a:spcAft>
              <a:buFont typeface="Arial" panose="020B0604020202020204" pitchFamily="34" charset="0"/>
              <a:buChar char="•"/>
              <a:defRPr/>
            </a:pPr>
            <a:r>
              <a:rPr lang="zh-CN" altLang="en-US">
                <a:sym typeface="+mn-ea"/>
              </a:rPr>
              <a:t>设置</a:t>
            </a:r>
            <a:r>
              <a:rPr lang="zh-CN" altLang="en-US">
                <a:solidFill>
                  <a:schemeClr val="accent2">
                    <a:lumMod val="75000"/>
                  </a:schemeClr>
                </a:solidFill>
                <a:sym typeface="+mn-ea"/>
              </a:rPr>
              <a:t>医务室注射室为临时隔离留观室</a:t>
            </a:r>
            <a:r>
              <a:rPr lang="zh-CN" altLang="en-US">
                <a:sym typeface="+mn-ea"/>
              </a:rPr>
              <a:t>，</a:t>
            </a:r>
            <a:r>
              <a:rPr lang="zh-CN" altLang="en-US">
                <a:solidFill>
                  <a:schemeClr val="accent2">
                    <a:lumMod val="75000"/>
                  </a:schemeClr>
                </a:solidFill>
                <a:sym typeface="+mn-ea"/>
              </a:rPr>
              <a:t>桃李苑负一楼为学校临时隔离室</a:t>
            </a:r>
            <a:r>
              <a:rPr lang="zh-CN" altLang="en-US">
                <a:sym typeface="+mn-ea"/>
              </a:rPr>
              <a:t>，隔离室、留观室均配好相应的设施设备。</a:t>
            </a:r>
            <a:endParaRPr lang="zh-CN" altLang="en-US"/>
          </a:p>
          <a:p>
            <a:pPr eaLnBrk="1" fontAlgn="auto" hangingPunct="1">
              <a:spcAft>
                <a:spcPts val="0"/>
              </a:spcAft>
              <a:buFont typeface="Arial" panose="020B0604020202020204" pitchFamily="34" charset="0"/>
              <a:buChar char="•"/>
              <a:defRPr/>
            </a:pPr>
            <a:r>
              <a:rPr lang="zh-CN" altLang="en-US"/>
              <a:t>学工处、各系部安排专人负责值守，管理、抚慰隔离、留观学生，后勤处安排专人，负责隔离、留观学生的生活起居。</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文本占位符 1"/>
          <p:cNvSpPr>
            <a:spLocks noGrp="1"/>
          </p:cNvSpPr>
          <p:nvPr>
            <p:ph type="body" idx="1"/>
          </p:nvPr>
        </p:nvSpPr>
        <p:spPr>
          <a:xfrm>
            <a:off x="838200" y="1765300"/>
            <a:ext cx="10515600" cy="4335463"/>
          </a:xfrm>
        </p:spPr>
        <p:txBody>
          <a:bodyPr/>
          <a:lstStyle/>
          <a:p>
            <a:pPr eaLnBrk="1" hangingPunct="1"/>
            <a:r>
              <a:rPr lang="zh-CN" altLang="en-US" smtClean="0"/>
              <a:t>疫情解除前，由学校后勤管理处统筹，每天安排专人对学校的办公楼、教学楼、实训楼、图书馆、学生宿舍，食堂等公共场所、办公场所、留观室、隔离室和人员聚集场地以及设施、设备按照省市相关规定进行全面消毒，并严格做好消毒记录登记。</a:t>
            </a:r>
          </a:p>
        </p:txBody>
      </p:sp>
      <p:sp>
        <p:nvSpPr>
          <p:cNvPr id="163842" name="标题 2"/>
          <p:cNvSpPr>
            <a:spLocks noGrp="1"/>
          </p:cNvSpPr>
          <p:nvPr>
            <p:ph type="title"/>
          </p:nvPr>
        </p:nvSpPr>
        <p:spPr>
          <a:xfrm>
            <a:off x="838200" y="557213"/>
            <a:ext cx="10515600" cy="989012"/>
          </a:xfrm>
        </p:spPr>
        <p:txBody>
          <a:bodyPr/>
          <a:lstStyle/>
          <a:p>
            <a:pPr fontAlgn="base"/>
            <a:r>
              <a:rPr smtClean="0"/>
              <a:t>（二）落实校园消毒制度</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normAutofit fontScale="90000"/>
          </a:bodyPr>
          <a:lstStyle/>
          <a:p>
            <a:pPr eaLnBrk="1" fontAlgn="auto" hangingPunct="1">
              <a:spcAft>
                <a:spcPts val="0"/>
              </a:spcAft>
              <a:buFont typeface="Arial" panose="020B0604020202020204" pitchFamily="34" charset="0"/>
              <a:buChar char="•"/>
              <a:defRPr/>
            </a:pPr>
            <a:r>
              <a:rPr lang="zh-CN" altLang="en-US"/>
              <a:t>做好师生返校前疫情排查，确保全体师生健康返校。其中，党政办、教务处、学工处三条线分别对行政及兼职管理人员、专任教师、学生按照</a:t>
            </a:r>
            <a:r>
              <a:rPr lang="zh-CN" altLang="en-US">
                <a:solidFill>
                  <a:schemeClr val="accent2">
                    <a:lumMod val="75000"/>
                  </a:schemeClr>
                </a:solidFill>
              </a:rPr>
              <a:t>疫情日报制度</a:t>
            </a:r>
            <a:r>
              <a:rPr lang="zh-CN" altLang="en-US"/>
              <a:t>、分级分类管理等规定，建立健康台账，落实健康检查、摸排登记制度。</a:t>
            </a:r>
          </a:p>
          <a:p>
            <a:pPr eaLnBrk="1" fontAlgn="auto" hangingPunct="1">
              <a:spcAft>
                <a:spcPts val="0"/>
              </a:spcAft>
              <a:buFont typeface="Arial" panose="020B0604020202020204" pitchFamily="34" charset="0"/>
              <a:buChar char="•"/>
              <a:defRPr/>
            </a:pPr>
            <a:r>
              <a:rPr lang="zh-CN" altLang="en-US"/>
              <a:t>疫情期间，学校实行</a:t>
            </a:r>
            <a:r>
              <a:rPr lang="zh-CN" altLang="en-US">
                <a:solidFill>
                  <a:schemeClr val="accent2">
                    <a:lumMod val="75000"/>
                  </a:schemeClr>
                </a:solidFill>
              </a:rPr>
              <a:t>封闭式管理</a:t>
            </a:r>
            <a:r>
              <a:rPr lang="zh-CN" altLang="en-US"/>
              <a:t>，保卫处做好安全值守与检测工作，严防死守。</a:t>
            </a:r>
          </a:p>
        </p:txBody>
      </p:sp>
      <p:sp>
        <p:nvSpPr>
          <p:cNvPr id="164866" name="标题 2"/>
          <p:cNvSpPr>
            <a:spLocks noGrp="1"/>
          </p:cNvSpPr>
          <p:nvPr>
            <p:ph type="title"/>
          </p:nvPr>
        </p:nvSpPr>
        <p:spPr>
          <a:xfrm>
            <a:off x="838200" y="557213"/>
            <a:ext cx="10515600" cy="989012"/>
          </a:xfrm>
        </p:spPr>
        <p:txBody>
          <a:bodyPr/>
          <a:lstStyle/>
          <a:p>
            <a:pPr fontAlgn="base"/>
            <a:r>
              <a:rPr smtClean="0"/>
              <a:t>（三）严格师生登记筛查</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normAutofit fontScale="90000"/>
          </a:bodyPr>
          <a:lstStyle/>
          <a:p>
            <a:pPr eaLnBrk="1" fontAlgn="auto" hangingPunct="1">
              <a:spcAft>
                <a:spcPts val="0"/>
              </a:spcAft>
              <a:buFont typeface="Arial" panose="020B0604020202020204" pitchFamily="34" charset="0"/>
              <a:buChar char="•"/>
              <a:defRPr/>
            </a:pPr>
            <a:r>
              <a:rPr lang="zh-CN" altLang="en-US"/>
              <a:t>校园严格落实师生个人防护制度，进入校园，全体教职员工和学生</a:t>
            </a:r>
            <a:r>
              <a:rPr lang="zh-CN" altLang="en-US">
                <a:solidFill>
                  <a:schemeClr val="accent2">
                    <a:lumMod val="75000"/>
                  </a:schemeClr>
                </a:solidFill>
              </a:rPr>
              <a:t>必须佩戴口罩上班、上课</a:t>
            </a:r>
            <a:r>
              <a:rPr lang="zh-CN" altLang="en-US"/>
              <a:t>，除正常上课外，各部门</a:t>
            </a:r>
            <a:r>
              <a:rPr lang="zh-CN" altLang="en-US">
                <a:solidFill>
                  <a:schemeClr val="accent2">
                    <a:lumMod val="75000"/>
                  </a:schemeClr>
                </a:solidFill>
              </a:rPr>
              <a:t>严禁</a:t>
            </a:r>
            <a:r>
              <a:rPr lang="zh-CN" altLang="en-US"/>
              <a:t>组织</a:t>
            </a:r>
            <a:r>
              <a:rPr lang="zh-CN" altLang="en-US">
                <a:solidFill>
                  <a:schemeClr val="accent2">
                    <a:lumMod val="75000"/>
                  </a:schemeClr>
                </a:solidFill>
              </a:rPr>
              <a:t>群体性聚集活动</a:t>
            </a:r>
            <a:r>
              <a:rPr lang="zh-CN" altLang="en-US"/>
              <a:t>，后勤处、学工处分别</a:t>
            </a:r>
            <a:r>
              <a:rPr lang="zh-CN" altLang="en-US">
                <a:solidFill>
                  <a:schemeClr val="accent2">
                    <a:lumMod val="75000"/>
                  </a:schemeClr>
                </a:solidFill>
              </a:rPr>
              <a:t>分批</a:t>
            </a:r>
            <a:r>
              <a:rPr lang="zh-CN" altLang="en-US"/>
              <a:t>安排好师生食堂</a:t>
            </a:r>
            <a:r>
              <a:rPr lang="zh-CN" altLang="en-US">
                <a:solidFill>
                  <a:schemeClr val="accent2">
                    <a:lumMod val="75000"/>
                  </a:schemeClr>
                </a:solidFill>
              </a:rPr>
              <a:t>就餐</a:t>
            </a:r>
            <a:r>
              <a:rPr lang="zh-CN" altLang="en-US"/>
              <a:t>。</a:t>
            </a:r>
          </a:p>
          <a:p>
            <a:pPr eaLnBrk="1" fontAlgn="auto" hangingPunct="1">
              <a:spcAft>
                <a:spcPts val="0"/>
              </a:spcAft>
              <a:buFont typeface="Arial" panose="020B0604020202020204" pitchFamily="34" charset="0"/>
              <a:buChar char="•"/>
              <a:defRPr/>
            </a:pPr>
            <a:r>
              <a:rPr lang="zh-CN" altLang="en-US"/>
              <a:t>医务工作人员要做好个人防护，接触就医师生时要规范穿戴好工作服、工作帽、手套、医用外科口罩、护目镜等防护用品。</a:t>
            </a:r>
          </a:p>
        </p:txBody>
      </p:sp>
      <p:sp>
        <p:nvSpPr>
          <p:cNvPr id="165890" name="标题 2"/>
          <p:cNvSpPr>
            <a:spLocks noGrp="1"/>
          </p:cNvSpPr>
          <p:nvPr>
            <p:ph type="title"/>
          </p:nvPr>
        </p:nvSpPr>
        <p:spPr>
          <a:xfrm>
            <a:off x="838200" y="557213"/>
            <a:ext cx="10515600" cy="989012"/>
          </a:xfrm>
        </p:spPr>
        <p:txBody>
          <a:bodyPr/>
          <a:lstStyle/>
          <a:p>
            <a:pPr fontAlgn="base"/>
            <a:r>
              <a:rPr smtClean="0"/>
              <a:t>（四）落实个人防护工作</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normAutofit fontScale="90000"/>
          </a:bodyPr>
          <a:lstStyle/>
          <a:p>
            <a:pPr eaLnBrk="1" fontAlgn="auto" hangingPunct="1">
              <a:spcAft>
                <a:spcPts val="0"/>
              </a:spcAft>
              <a:buFont typeface="Arial" panose="020B0604020202020204" pitchFamily="34" charset="0"/>
              <a:buChar char="•"/>
              <a:defRPr/>
            </a:pPr>
            <a:r>
              <a:rPr lang="zh-CN" altLang="en-US"/>
              <a:t>接到监测有疑似症状者报告后，指挥部联络员马展飞同志立即报告学校领导小组和市疾控部门、市委疫情应急处置指挥部调派人员进行</a:t>
            </a:r>
            <a:r>
              <a:rPr lang="zh-CN" altLang="en-US">
                <a:solidFill>
                  <a:schemeClr val="accent2">
                    <a:lumMod val="75000"/>
                  </a:schemeClr>
                </a:solidFill>
              </a:rPr>
              <a:t>检测</a:t>
            </a:r>
            <a:r>
              <a:rPr lang="zh-CN" altLang="en-US"/>
              <a:t>，并详细</a:t>
            </a:r>
            <a:r>
              <a:rPr lang="zh-CN" altLang="en-US">
                <a:solidFill>
                  <a:schemeClr val="accent2">
                    <a:lumMod val="75000"/>
                  </a:schemeClr>
                </a:solidFill>
              </a:rPr>
              <a:t>登记相关信息</a:t>
            </a:r>
            <a:r>
              <a:rPr lang="zh-CN" altLang="en-US"/>
              <a:t>。立即安排医务室值班人员接送至留观排查室，</a:t>
            </a:r>
            <a:r>
              <a:rPr lang="zh-CN" altLang="en-US">
                <a:solidFill>
                  <a:schemeClr val="accent2">
                    <a:lumMod val="75000"/>
                  </a:schemeClr>
                </a:solidFill>
              </a:rPr>
              <a:t>隔离留观、候诊</a:t>
            </a:r>
            <a:r>
              <a:rPr lang="zh-CN" altLang="en-US"/>
              <a:t>，同时安排心理咨询室老师做好患者</a:t>
            </a:r>
            <a:r>
              <a:rPr lang="zh-CN" altLang="en-US">
                <a:solidFill>
                  <a:schemeClr val="accent2">
                    <a:lumMod val="75000"/>
                  </a:schemeClr>
                </a:solidFill>
              </a:rPr>
              <a:t>心理安抚</a:t>
            </a:r>
            <a:r>
              <a:rPr lang="zh-CN" altLang="en-US"/>
              <a:t>工作，待市疾控医务人员到达后，配合做好排查、</a:t>
            </a:r>
            <a:r>
              <a:rPr lang="zh-CN" altLang="en-US">
                <a:solidFill>
                  <a:schemeClr val="accent2">
                    <a:lumMod val="75000"/>
                  </a:schemeClr>
                </a:solidFill>
              </a:rPr>
              <a:t>转运</a:t>
            </a:r>
            <a:r>
              <a:rPr lang="zh-CN" altLang="en-US"/>
              <a:t>工作。</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应急处置措施是什么？</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文本占位符 1"/>
          <p:cNvSpPr>
            <a:spLocks noGrp="1"/>
          </p:cNvSpPr>
          <p:nvPr>
            <p:ph type="body" idx="1"/>
          </p:nvPr>
        </p:nvSpPr>
        <p:spPr>
          <a:xfrm>
            <a:off x="838200" y="557213"/>
            <a:ext cx="10515600" cy="5737225"/>
          </a:xfrm>
        </p:spPr>
        <p:txBody>
          <a:bodyPr/>
          <a:lstStyle/>
          <a:p>
            <a:pPr eaLnBrk="1" hangingPunct="1"/>
            <a:r>
              <a:rPr lang="zh-CN" altLang="en-US" smtClean="0">
                <a:sym typeface="+mn-ea"/>
              </a:rPr>
              <a:t>疑似病例首诊具体措施按照国务院《关于印发新型冠状病毒感染的肺炎疑似病例轻症患者首诊隔离点观察工作方案》（肺炎机制发[2020]19号）。</a:t>
            </a:r>
            <a:endParaRPr lang="zh-CN" altLang="en-US" smtClean="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文本占位符 1"/>
          <p:cNvSpPr>
            <a:spLocks noGrp="1"/>
          </p:cNvSpPr>
          <p:nvPr>
            <p:ph type="body" idx="1"/>
          </p:nvPr>
        </p:nvSpPr>
        <p:spPr>
          <a:xfrm>
            <a:off x="838200" y="1765300"/>
            <a:ext cx="10515600" cy="4335463"/>
          </a:xfrm>
        </p:spPr>
        <p:txBody>
          <a:bodyPr/>
          <a:lstStyle/>
          <a:p>
            <a:pPr eaLnBrk="1" hangingPunct="1"/>
            <a:r>
              <a:rPr lang="zh-CN" altLang="en-US" smtClean="0"/>
              <a:t>主要是指各类教室（包括报告厅、演艺厅）、各类实验实训室、会议室、图书馆、宿舍、食堂、小超市、包裹邮件取货点等人群聚集的场所。</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监测的重点场所</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文本占位符 1"/>
          <p:cNvSpPr>
            <a:spLocks noGrp="1"/>
          </p:cNvSpPr>
          <p:nvPr>
            <p:ph type="body" idx="1"/>
          </p:nvPr>
        </p:nvSpPr>
        <p:spPr>
          <a:xfrm>
            <a:off x="838200" y="1765300"/>
            <a:ext cx="10515600" cy="4335463"/>
          </a:xfrm>
        </p:spPr>
        <p:txBody>
          <a:bodyPr/>
          <a:lstStyle/>
          <a:p>
            <a:pPr eaLnBrk="1" hangingPunct="1"/>
            <a:r>
              <a:rPr lang="zh-CN" altLang="en-US" smtClean="0"/>
              <a:t>主要是上课、训练、集会、会议、就餐、就寝、购物、取货等活动时段。</a:t>
            </a:r>
          </a:p>
        </p:txBody>
      </p:sp>
      <p:sp>
        <p:nvSpPr>
          <p:cNvPr id="3" name="标题 2"/>
          <p:cNvSpPr>
            <a:spLocks noGrp="1"/>
          </p:cNvSpPr>
          <p:nvPr>
            <p:ph type="title"/>
          </p:nvPr>
        </p:nvSpPr>
        <p:spPr>
          <a:xfrm>
            <a:off x="838200" y="557213"/>
            <a:ext cx="10515600" cy="989012"/>
          </a:xfrm>
        </p:spPr>
        <p:txBody>
          <a:bodyPr/>
          <a:lstStyle/>
          <a:p>
            <a:pPr>
              <a:spcAft>
                <a:spcPts val="0"/>
              </a:spcAft>
              <a:defRPr/>
            </a:pPr>
            <a:r>
              <a:rPr>
                <a:solidFill>
                  <a:schemeClr val="accent2">
                    <a:lumMod val="75000"/>
                  </a:schemeClr>
                </a:solidFill>
                <a:effectLst>
                  <a:outerShdw blurRad="38100" dist="38100" dir="2700000" algn="tl">
                    <a:srgbClr val="000000">
                      <a:alpha val="43137"/>
                    </a:srgbClr>
                  </a:outerShdw>
                </a:effectLst>
              </a:rPr>
              <a:t>监测的重点时段</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765300"/>
            <a:ext cx="10515600" cy="4335463"/>
          </a:xfrm>
        </p:spPr>
        <p:txBody>
          <a:bodyPr>
            <a:normAutofit lnSpcReduction="10000"/>
          </a:bodyPr>
          <a:lstStyle/>
          <a:p>
            <a:pPr eaLnBrk="1" fontAlgn="auto" hangingPunct="1">
              <a:spcAft>
                <a:spcPts val="0"/>
              </a:spcAft>
              <a:buFont typeface="Arial" panose="020B0604020202020204" pitchFamily="34" charset="0"/>
              <a:buChar char="•"/>
              <a:defRPr/>
            </a:pPr>
            <a:r>
              <a:rPr lang="zh-CN" altLang="en-US"/>
              <a:t>检测员发现异常</a:t>
            </a:r>
            <a:r>
              <a:rPr lang="en-US" altLang="zh-CN"/>
              <a:t>→</a:t>
            </a:r>
            <a:r>
              <a:rPr lang="zh-CN" altLang="en-US"/>
              <a:t>所在班级班主任（辅导员）</a:t>
            </a:r>
            <a:r>
              <a:rPr lang="en-US" altLang="zh-CN">
                <a:sym typeface="+mn-ea"/>
              </a:rPr>
              <a:t>→</a:t>
            </a:r>
            <a:r>
              <a:rPr lang="zh-CN" altLang="en-US"/>
              <a:t>所在系部党支部书记</a:t>
            </a:r>
            <a:r>
              <a:rPr lang="en-US" altLang="zh-CN">
                <a:sym typeface="+mn-ea"/>
              </a:rPr>
              <a:t>→</a:t>
            </a:r>
            <a:r>
              <a:rPr lang="zh-CN" altLang="en-US"/>
              <a:t>学工处（彭建武）</a:t>
            </a:r>
            <a:r>
              <a:rPr lang="en-US" altLang="zh-CN">
                <a:sym typeface="+mn-ea"/>
              </a:rPr>
              <a:t>→</a:t>
            </a:r>
            <a:r>
              <a:rPr lang="zh-CN" altLang="en-US"/>
              <a:t>指挥部办公室（马展飞）。</a:t>
            </a:r>
          </a:p>
          <a:p>
            <a:pPr eaLnBrk="1" fontAlgn="auto" hangingPunct="1">
              <a:spcAft>
                <a:spcPts val="0"/>
              </a:spcAft>
              <a:buFont typeface="Arial" panose="020B0604020202020204" pitchFamily="34" charset="0"/>
              <a:buChar char="•"/>
              <a:defRPr/>
            </a:pPr>
            <a:r>
              <a:rPr lang="zh-CN" altLang="en-US"/>
              <a:t>指挥部办公室（马展飞）接报后，马上向指挥部指挥长报告。</a:t>
            </a:r>
          </a:p>
        </p:txBody>
      </p:sp>
      <p:sp>
        <p:nvSpPr>
          <p:cNvPr id="3" name="标题 2"/>
          <p:cNvSpPr>
            <a:spLocks noGrp="1"/>
          </p:cNvSpPr>
          <p:nvPr>
            <p:ph type="title"/>
          </p:nvPr>
        </p:nvSpPr>
        <p:spPr>
          <a:xfrm>
            <a:off x="838200" y="557213"/>
            <a:ext cx="10515600" cy="989012"/>
          </a:xfrm>
        </p:spPr>
        <p:txBody>
          <a:bodyPr>
            <a:normAutofit fontScale="90000"/>
          </a:bodyPr>
          <a:lstStyle/>
          <a:p>
            <a:pPr>
              <a:spcAft>
                <a:spcPts val="0"/>
              </a:spcAft>
              <a:defRPr/>
            </a:pPr>
            <a:r>
              <a:rPr>
                <a:solidFill>
                  <a:schemeClr val="accent2">
                    <a:lumMod val="75000"/>
                  </a:schemeClr>
                </a:solidFill>
                <a:effectLst>
                  <a:outerShdw blurRad="38100" dist="38100" dir="2700000" algn="tl">
                    <a:srgbClr val="000000">
                      <a:alpha val="43137"/>
                    </a:srgbClr>
                  </a:outerShdw>
                </a:effectLst>
                <a:latin typeface="楷体" panose="02010609060101010101" charset="-122"/>
                <a:ea typeface="楷体" panose="02010609060101010101" charset="-122"/>
              </a:rPr>
              <a:t>若发生学生疑似病例，应急处置流程是什么？</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图片 1"/>
          <p:cNvPicPr>
            <a:picLocks noChangeAspect="1"/>
          </p:cNvPicPr>
          <p:nvPr/>
        </p:nvPicPr>
        <p:blipFill>
          <a:blip r:embed="rId2"/>
          <a:srcRect/>
          <a:stretch>
            <a:fillRect/>
          </a:stretch>
        </p:blipFill>
        <p:spPr bwMode="auto">
          <a:xfrm>
            <a:off x="2143125" y="1050925"/>
            <a:ext cx="7905750" cy="5105400"/>
          </a:xfrm>
          <a:prstGeom prst="rect">
            <a:avLst/>
          </a:prstGeom>
          <a:noFill/>
          <a:ln w="9525">
            <a:noFill/>
            <a:miter lim="800000"/>
            <a:headEnd/>
            <a:tailEnd/>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7" name="图片 1"/>
          <p:cNvPicPr>
            <a:picLocks noChangeAspect="1"/>
          </p:cNvPicPr>
          <p:nvPr/>
        </p:nvPicPr>
        <p:blipFill>
          <a:blip r:embed="rId2"/>
          <a:srcRect/>
          <a:stretch>
            <a:fillRect/>
          </a:stretch>
        </p:blipFill>
        <p:spPr bwMode="auto">
          <a:xfrm>
            <a:off x="2133600" y="736600"/>
            <a:ext cx="7981950" cy="5422900"/>
          </a:xfrm>
          <a:prstGeom prst="rect">
            <a:avLst/>
          </a:prstGeom>
          <a:noFill/>
          <a:ln w="9525">
            <a:noFill/>
            <a:miter lim="800000"/>
            <a:headEnd/>
            <a:tailEnd/>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838200" y="557213"/>
            <a:ext cx="10515600" cy="989012"/>
          </a:xfrm>
        </p:spPr>
        <p:txBody>
          <a:bodyPr/>
          <a:lstStyle/>
          <a:p>
            <a:pPr fontAlgn="base">
              <a:defRPr/>
            </a:pPr>
            <a:r>
              <a:rPr sz="4000" smtClean="0">
                <a:solidFill>
                  <a:srgbClr val="C55A11"/>
                </a:solidFill>
                <a:effectLst>
                  <a:outerShdw blurRad="38100" dist="38100" dir="2700000" algn="tl">
                    <a:srgbClr val="C0C0C0"/>
                  </a:outerShdw>
                </a:effectLst>
                <a:latin typeface="楷体" pitchFamily="49" charset="-122"/>
                <a:ea typeface="楷体" pitchFamily="49" charset="-122"/>
                <a:cs typeface="胡晓波男神体"/>
              </a:rPr>
              <a:t>若发生学生疑似病例，善后处置流程是什么？</a:t>
            </a:r>
            <a:endParaRPr sz="4000" smtClean="0">
              <a:ea typeface="楷体" pitchFamily="49" charset="-122"/>
              <a:cs typeface="胡晓波男神体"/>
            </a:endParaRPr>
          </a:p>
        </p:txBody>
      </p:sp>
      <p:pic>
        <p:nvPicPr>
          <p:cNvPr id="174082" name="图片 3"/>
          <p:cNvPicPr>
            <a:picLocks noChangeAspect="1"/>
          </p:cNvPicPr>
          <p:nvPr/>
        </p:nvPicPr>
        <p:blipFill>
          <a:blip r:embed="rId2"/>
          <a:srcRect/>
          <a:stretch>
            <a:fillRect/>
          </a:stretch>
        </p:blipFill>
        <p:spPr bwMode="auto">
          <a:xfrm>
            <a:off x="2579688" y="1635125"/>
            <a:ext cx="7032625" cy="4481513"/>
          </a:xfrm>
          <a:prstGeom prst="rect">
            <a:avLst/>
          </a:prstGeom>
          <a:noFill/>
          <a:ln w="9525">
            <a:noFill/>
            <a:miter lim="800000"/>
            <a:headEnd/>
            <a:tailEnd/>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00138" y="2505075"/>
            <a:ext cx="1981200" cy="923925"/>
          </a:xfrm>
          <a:prstGeom prst="rect">
            <a:avLst/>
          </a:prstGeom>
        </p:spPr>
        <p:txBody>
          <a:bodyPr wrap="none">
            <a:spAutoFit/>
          </a:bodyPr>
          <a:lstStyle/>
          <a:p>
            <a:pPr fontAlgn="auto">
              <a:spcBef>
                <a:spcPts val="0"/>
              </a:spcBef>
              <a:spcAft>
                <a:spcPts val="0"/>
              </a:spcAft>
              <a:defRPr/>
            </a:pPr>
            <a:r>
              <a:rPr lang="zh-CN" altLang="en-US" sz="5400" dirty="0">
                <a:solidFill>
                  <a:schemeClr val="bg1">
                    <a:lumMod val="95000"/>
                  </a:schemeClr>
                </a:solidFill>
                <a:latin typeface="微软雅黑" panose="020B0503020204020204" pitchFamily="34" charset="-122"/>
                <a:ea typeface="微软雅黑" panose="020B0503020204020204" pitchFamily="34" charset="-122"/>
                <a:cs typeface="胡晓波男神体" panose="02010600030101010101" pitchFamily="2" charset="-122"/>
              </a:rPr>
              <a:t>谢  谢</a:t>
            </a:r>
          </a:p>
        </p:txBody>
      </p:sp>
      <p:sp>
        <p:nvSpPr>
          <p:cNvPr id="3" name="矩形 2"/>
          <p:cNvSpPr/>
          <p:nvPr/>
        </p:nvSpPr>
        <p:spPr>
          <a:xfrm>
            <a:off x="1346200" y="3462338"/>
            <a:ext cx="1219200" cy="461962"/>
          </a:xfrm>
          <a:prstGeom prst="rect">
            <a:avLst/>
          </a:prstGeom>
        </p:spPr>
        <p:txBody>
          <a:bodyPr wrap="none">
            <a:spAutoFit/>
          </a:bodyPr>
          <a:lstStyle/>
          <a:p>
            <a:pPr fontAlgn="auto">
              <a:spcBef>
                <a:spcPts val="0"/>
              </a:spcBef>
              <a:spcAft>
                <a:spcPts val="0"/>
              </a:spcAft>
              <a:defRPr/>
            </a:pPr>
            <a:r>
              <a:rPr lang="en-US" altLang="zh-CN" sz="2400" dirty="0">
                <a:solidFill>
                  <a:schemeClr val="bg1">
                    <a:lumMod val="95000"/>
                  </a:schemeClr>
                </a:solidFill>
                <a:latin typeface="微软雅黑" panose="020B0503020204020204" pitchFamily="34" charset="-122"/>
                <a:ea typeface="微软雅黑" panose="020B0503020204020204" pitchFamily="34" charset="-122"/>
                <a:cs typeface="胡晓波男神体" panose="02010600030101010101" pitchFamily="2" charset="-122"/>
              </a:rPr>
              <a:t>Thanks</a:t>
            </a:r>
            <a:endParaRPr lang="zh-CN" altLang="en-US" sz="2400" dirty="0">
              <a:solidFill>
                <a:schemeClr val="bg1">
                  <a:lumMod val="95000"/>
                </a:schemeClr>
              </a:solidFill>
              <a:latin typeface="微软雅黑" panose="020B0503020204020204" pitchFamily="34" charset="-122"/>
              <a:ea typeface="微软雅黑" panose="020B0503020204020204" pitchFamily="34" charset="-122"/>
              <a:cs typeface="胡晓波男神体" panose="02010600030101010101" pitchFamily="2" charset="-122"/>
            </a:endParaRPr>
          </a:p>
        </p:txBody>
      </p:sp>
      <p:cxnSp>
        <p:nvCxnSpPr>
          <p:cNvPr id="4" name="直接连接符 3"/>
          <p:cNvCxnSpPr/>
          <p:nvPr/>
        </p:nvCxnSpPr>
        <p:spPr>
          <a:xfrm>
            <a:off x="1147763" y="3409950"/>
            <a:ext cx="2233612"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147763" y="3584575"/>
            <a:ext cx="198437" cy="19685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solidFill>
                <a:schemeClr val="bg1">
                  <a:lumMod val="95000"/>
                </a:schemeClr>
              </a:solidFill>
            </a:endParaRPr>
          </a:p>
        </p:txBody>
      </p:sp>
    </p:spTree>
  </p:cSld>
  <p:clrMapOvr>
    <a:masterClrMapping/>
  </p:clrMapOvr>
  <p:transition spd="slow">
    <p:split orient="vert"/>
  </p:transition>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REFSHAPE" val="296416732"/>
</p:tagLst>
</file>

<file path=ppt/tags/tag5.xml><?xml version="1.0" encoding="utf-8"?>
<p:tagLst xmlns:a="http://schemas.openxmlformats.org/drawingml/2006/main" xmlns:r="http://schemas.openxmlformats.org/officeDocument/2006/relationships" xmlns:p="http://schemas.openxmlformats.org/presentationml/2006/main">
  <p:tag name="REFSHAPE" val="668869924"/>
  <p:tag name="KSO_WM_UNIT_PLACING_PICTURE_USER_VIEWPORT" val="{&quot;height&quot;:33120,&quot;width&quot;:18630}"/>
</p:tagLst>
</file>

<file path=ppt/tags/tag6.xml><?xml version="1.0" encoding="utf-8"?>
<p:tagLst xmlns:a="http://schemas.openxmlformats.org/drawingml/2006/main" xmlns:r="http://schemas.openxmlformats.org/officeDocument/2006/relationships" xmlns:p="http://schemas.openxmlformats.org/presentationml/2006/main">
  <p:tag name="REFSHAPE" val="668869924"/>
  <p:tag name="KSO_WM_UNIT_PLACING_PICTURE_USER_VIEWPORT" val="{&quot;height&quot;:4860,&quot;width&quot;:6755}"/>
</p:tagLst>
</file>

<file path=ppt/tags/tag7.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8.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9.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10.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11.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12.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13.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14.xml><?xml version="1.0" encoding="utf-8"?>
<p:tagLst xmlns:a="http://schemas.openxmlformats.org/drawingml/2006/main" xmlns:r="http://schemas.openxmlformats.org/officeDocument/2006/relationships" xmlns:p="http://schemas.openxmlformats.org/presentationml/2006/main">
  <p:tag name="REFSHAPE" val="819430292"/>
  <p:tag name="KSO_WM_UNIT_PLACING_PICTURE_USER_VIEWPORT" val="{&quot;height&quot;:3678,&quot;width&quot;:2417}"/>
</p:tagLst>
</file>

<file path=ppt/tags/tag15.xml><?xml version="1.0" encoding="utf-8"?>
<p:tagLst xmlns:a="http://schemas.openxmlformats.org/drawingml/2006/main" xmlns:r="http://schemas.openxmlformats.org/officeDocument/2006/relationships" xmlns:p="http://schemas.openxmlformats.org/presentationml/2006/main">
  <p:tag name="REFSHAPE" val="699865148"/>
  <p:tag name="KSO_WM_UNIT_PLACING_PICTURE_USER_VIEWPORT" val="{&quot;height&quot;:6250,&quot;width&quot;:6950}"/>
</p:tagLst>
</file>

<file path=ppt/tags/tag16.xml><?xml version="1.0" encoding="utf-8"?>
<p:tagLst xmlns:a="http://schemas.openxmlformats.org/drawingml/2006/main" xmlns:r="http://schemas.openxmlformats.org/officeDocument/2006/relationships" xmlns:p="http://schemas.openxmlformats.org/presentationml/2006/main">
  <p:tag name="REFSHAPE" val="668869924"/>
  <p:tag name="KSO_WM_UNIT_PLACING_PICTURE_USER_VIEWPORT" val="{&quot;height&quot;:33120,&quot;width&quot;:1863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8675</Words>
  <Application>Microsoft Office PowerPoint</Application>
  <PresentationFormat>自定义</PresentationFormat>
  <Paragraphs>433</Paragraphs>
  <Slides>135</Slides>
  <Notes>0</Notes>
  <HiddenSlides>0</HiddenSlides>
  <MMClips>0</MMClips>
  <ScaleCrop>false</ScaleCrop>
  <HeadingPairs>
    <vt:vector size="8" baseType="variant">
      <vt:variant>
        <vt:lpstr>已用的字体</vt:lpstr>
      </vt:variant>
      <vt:variant>
        <vt:i4>14</vt:i4>
      </vt:variant>
      <vt:variant>
        <vt:lpstr>演示文稿设计模板</vt:lpstr>
      </vt:variant>
      <vt:variant>
        <vt:i4>10</vt:i4>
      </vt:variant>
      <vt:variant>
        <vt:lpstr>嵌入 OLE 服务器</vt:lpstr>
      </vt:variant>
      <vt:variant>
        <vt:i4>0</vt:i4>
      </vt:variant>
      <vt:variant>
        <vt:lpstr>幻灯片标题</vt:lpstr>
      </vt:variant>
      <vt:variant>
        <vt:i4>135</vt:i4>
      </vt:variant>
    </vt:vector>
  </HeadingPairs>
  <TitlesOfParts>
    <vt:vector size="159" baseType="lpstr">
      <vt:lpstr>Arial</vt:lpstr>
      <vt:lpstr>宋体</vt:lpstr>
      <vt:lpstr>Calibri</vt:lpstr>
      <vt:lpstr>微软雅黑</vt:lpstr>
      <vt:lpstr>阿里巴巴普惠体</vt:lpstr>
      <vt:lpstr>+mn-ea</vt:lpstr>
      <vt:lpstr>胡晓波男神体</vt:lpstr>
      <vt:lpstr>楷体</vt:lpstr>
      <vt:lpstr>微软雅黑 Light</vt:lpstr>
      <vt:lpstr>阿里巴巴普惠体 Medium</vt:lpstr>
      <vt:lpstr>Wingdings</vt:lpstr>
      <vt:lpstr>叶根友毛笔行书2.0版</vt:lpstr>
      <vt:lpstr>文泉驿微米黑</vt:lpstr>
      <vt:lpstr>华文新魏</vt:lpstr>
      <vt:lpstr>Office 主题</vt:lpstr>
      <vt:lpstr>Office 主题</vt:lpstr>
      <vt:lpstr>Office 主题</vt:lpstr>
      <vt:lpstr>Office 主题</vt:lpstr>
      <vt:lpstr>Office 主题</vt:lpstr>
      <vt:lpstr>Office 主题</vt:lpstr>
      <vt:lpstr>Office 主题</vt:lpstr>
      <vt:lpstr>Office 主题</vt:lpstr>
      <vt:lpstr>Office 主题</vt:lpstr>
      <vt:lpstr>Office 主题</vt:lpstr>
      <vt:lpstr>幻灯片 1</vt:lpstr>
      <vt:lpstr>幻灯片 2</vt:lpstr>
      <vt:lpstr>幻灯片 3</vt:lpstr>
      <vt:lpstr>新型冠状病毒是什么？</vt:lpstr>
      <vt:lpstr>拓展：冠状病毒</vt:lpstr>
      <vt:lpstr>新型冠状病毒有害怕的对手吗？</vt:lpstr>
      <vt:lpstr>新型冠状病毒肺炎的传播途径</vt:lpstr>
      <vt:lpstr>哪些人容易被传染？</vt:lpstr>
      <vt:lpstr>那些人出现重症的风险可能更高？</vt:lpstr>
      <vt:lpstr>新型冠状病毒肺炎的症状</vt:lpstr>
      <vt:lpstr>被新型冠状病毒感染后会有什么症状？</vt:lpstr>
      <vt:lpstr>幻灯片 12</vt:lpstr>
      <vt:lpstr>幻灯片 13</vt:lpstr>
      <vt:lpstr>幻灯片 14</vt:lpstr>
      <vt:lpstr>幻灯片 15</vt:lpstr>
      <vt:lpstr>幻灯片 16</vt:lpstr>
      <vt:lpstr>除了医护人员冲在最前线，最辛苦最危险</vt:lpstr>
      <vt:lpstr>不信谣，不传谣！我们只相信科学</vt:lpstr>
      <vt:lpstr>网上很多文章说病毒是无药可医的......</vt:lpstr>
      <vt:lpstr>幻灯片 20</vt:lpstr>
      <vt:lpstr>幻灯片 21</vt:lpstr>
      <vt:lpstr>热天气是否对阻挡新冠肺炎有帮助？</vt:lpstr>
      <vt:lpstr>幻灯片 23</vt:lpstr>
      <vt:lpstr>幻灯片 24</vt:lpstr>
      <vt:lpstr>预防新型冠状病毒感染的途径</vt:lpstr>
      <vt:lpstr>（一）呼吸道传播是什么？</vt:lpstr>
      <vt:lpstr>以下情形，引起飞沫传播</vt:lpstr>
      <vt:lpstr>（二）接触传播是什么？</vt:lpstr>
      <vt:lpstr>以下情形，引起接触传播</vt:lpstr>
      <vt:lpstr>如何正确有效预防新型冠状病毒感染？</vt:lpstr>
      <vt:lpstr>幻灯片 31</vt:lpstr>
      <vt:lpstr>如何正确有效预防新型冠状病毒感染？</vt:lpstr>
      <vt:lpstr>洗手在预防呼吸道传播疾病中有什么作用？</vt:lpstr>
      <vt:lpstr>何时需要洗手？</vt:lpstr>
      <vt:lpstr>幻灯片 35</vt:lpstr>
      <vt:lpstr>怎样正确洗手呢？</vt:lpstr>
      <vt:lpstr>洗完手后你采用什么干手方式？</vt:lpstr>
      <vt:lpstr>身边没有清水，不方便洗手，怎么办？</vt:lpstr>
      <vt:lpstr>如何正确有效预防新型冠状病毒感染？</vt:lpstr>
      <vt:lpstr>幻灯片 40</vt:lpstr>
      <vt:lpstr>一次性医用口罩洗完后可以反复使用吗？</vt:lpstr>
      <vt:lpstr>是否需要佩戴N95口罩来提高个人防护</vt:lpstr>
      <vt:lpstr>正确佩戴口罩</vt:lpstr>
      <vt:lpstr>幻灯片 44</vt:lpstr>
      <vt:lpstr>幻灯片 45</vt:lpstr>
      <vt:lpstr>霍尼韦尔儿童口罩 H950V-G10</vt:lpstr>
      <vt:lpstr>如何检测口罩气密性？</vt:lpstr>
      <vt:lpstr>如何正确有效预防新型冠状病毒感染？</vt:lpstr>
      <vt:lpstr>幻灯片 49</vt:lpstr>
      <vt:lpstr>幻灯片 50</vt:lpstr>
      <vt:lpstr>幻灯片 51</vt:lpstr>
      <vt:lpstr>幻灯片 52</vt:lpstr>
      <vt:lpstr>拒绝野味，从我做起！</vt:lpstr>
      <vt:lpstr>幻灯片 54</vt:lpstr>
      <vt:lpstr>个人训练项目</vt:lpstr>
      <vt:lpstr>幻灯片 56</vt:lpstr>
      <vt:lpstr>幻灯片 57</vt:lpstr>
      <vt:lpstr>5.如果怀疑自己感染了新型冠状病毒，什么情况下需要就医？</vt:lpstr>
      <vt:lpstr>幻灯片 59</vt:lpstr>
      <vt:lpstr>幻灯片 60</vt:lpstr>
      <vt:lpstr>幻灯片 61</vt:lpstr>
      <vt:lpstr>在家里           粗测肺功能的简便办法</vt:lpstr>
      <vt:lpstr>幻灯片 63</vt:lpstr>
      <vt:lpstr>幻灯片 64</vt:lpstr>
      <vt:lpstr>幻灯片 65</vt:lpstr>
      <vt:lpstr>幻灯片 66</vt:lpstr>
      <vt:lpstr>幻灯片 67</vt:lpstr>
      <vt:lpstr>2.就医时应注意什么？</vt:lpstr>
      <vt:lpstr>幻灯片 69</vt:lpstr>
      <vt:lpstr>幻灯片 70</vt:lpstr>
      <vt:lpstr>幻灯片 71</vt:lpstr>
      <vt:lpstr>3.就医流程如何？需要做什么检查确诊？</vt:lpstr>
      <vt:lpstr>幻灯片 73</vt:lpstr>
      <vt:lpstr>幻灯片 74</vt:lpstr>
      <vt:lpstr>幻灯片 75</vt:lpstr>
      <vt:lpstr>      科学就医，及时就诊，遵从医嘱治疗，理性对待诊疗结果。</vt:lpstr>
      <vt:lpstr>4.确诊后如何配合隔离与治疗？</vt:lpstr>
      <vt:lpstr>（1）哪些人适合居家隔离</vt:lpstr>
      <vt:lpstr>（2）如何进行居家隔离？</vt:lpstr>
      <vt:lpstr>幻灯片 80</vt:lpstr>
      <vt:lpstr>幻灯片 81</vt:lpstr>
      <vt:lpstr>（3）居家隔离时，如何消毒？</vt:lpstr>
      <vt:lpstr>幻灯片 83</vt:lpstr>
      <vt:lpstr>幻灯片 84</vt:lpstr>
      <vt:lpstr>（4）居家隔离时，家庭成员如何避免交叉感染？</vt:lpstr>
      <vt:lpstr>幻灯片 86</vt:lpstr>
      <vt:lpstr>幻灯片 87</vt:lpstr>
      <vt:lpstr>关于国外抗疫情况，部分人妖魔化别国努力的声音不绝于耳</vt:lpstr>
      <vt:lpstr>不断章取义       不编造谣言            不夸大其辞       不贬低讽刺</vt:lpstr>
      <vt:lpstr>幻灯片 90</vt:lpstr>
      <vt:lpstr>烧烤店老板说，中国疫情已经控制了，别紧张，没必要戴口罩，放心吃喝吧~</vt:lpstr>
      <vt:lpstr>    我们可以这样过！</vt:lpstr>
      <vt:lpstr>幻灯片 93</vt:lpstr>
      <vt:lpstr>幻灯片 94</vt:lpstr>
      <vt:lpstr>幻灯片 95</vt:lpstr>
      <vt:lpstr>幻灯片 96</vt:lpstr>
      <vt:lpstr>常见的心理反应</vt:lpstr>
      <vt:lpstr>幻灯片 98</vt:lpstr>
      <vt:lpstr>幻灯片 99</vt:lpstr>
      <vt:lpstr>幻灯片 100</vt:lpstr>
      <vt:lpstr>我过度焦虑了怎么办？</vt:lpstr>
      <vt:lpstr>幻灯片 102</vt:lpstr>
      <vt:lpstr>幻灯片 103</vt:lpstr>
      <vt:lpstr>幻灯片 104</vt:lpstr>
      <vt:lpstr>幻灯片 105</vt:lpstr>
      <vt:lpstr>幻灯片 106</vt:lpstr>
      <vt:lpstr>幻灯片 107</vt:lpstr>
      <vt:lpstr>幻灯片 108</vt:lpstr>
      <vt:lpstr>幻灯片 109</vt:lpstr>
      <vt:lpstr>（一）每天要进行晨、午、晚三次体温检测</vt:lpstr>
      <vt:lpstr>（二）在校内必须戴口罩</vt:lpstr>
      <vt:lpstr>（三）时刻与人保持安全的距离</vt:lpstr>
      <vt:lpstr>（四）每天进行体育锻炼，保持充足睡眠</vt:lpstr>
      <vt:lpstr>（五）错峰就餐，分区就餐</vt:lpstr>
      <vt:lpstr>（六）时刻注意保持个人卫生，加强自我防护</vt:lpstr>
      <vt:lpstr>（七）不接触在校园内外遇到的任何动物</vt:lpstr>
      <vt:lpstr>（八）通学生要特别注意防护</vt:lpstr>
      <vt:lpstr>（九）学校将严格实行全封闭管理</vt:lpstr>
      <vt:lpstr>在疫情防控期间，为了你的生命安全和身体健康，以下行为将被禁止</vt:lpstr>
      <vt:lpstr>幻灯片 120</vt:lpstr>
      <vt:lpstr>幻灯片 121</vt:lpstr>
      <vt:lpstr>（一）应急物资和设施保障</vt:lpstr>
      <vt:lpstr>幻灯片 123</vt:lpstr>
      <vt:lpstr>（二）落实校园消毒制度</vt:lpstr>
      <vt:lpstr>（三）严格师生登记筛查</vt:lpstr>
      <vt:lpstr>（四）落实个人防护工作</vt:lpstr>
      <vt:lpstr>应急处置措施是什么？</vt:lpstr>
      <vt:lpstr>幻灯片 128</vt:lpstr>
      <vt:lpstr>监测的重点场所</vt:lpstr>
      <vt:lpstr>监测的重点时段</vt:lpstr>
      <vt:lpstr>若发生学生疑似病例，应急处置流程是什么？</vt:lpstr>
      <vt:lpstr>幻灯片 132</vt:lpstr>
      <vt:lpstr>幻灯片 133</vt:lpstr>
      <vt:lpstr>若发生学生疑似病例，善后处置流程是什么？</vt:lpstr>
      <vt:lpstr>幻灯片 135</vt:lpstr>
    </vt:vector>
  </TitlesOfParts>
  <Manager>0</Manager>
  <Company>0</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dc:title>
  <dc:subject>0</dc:subject>
  <dc:creator>FHX; mikej</dc:creator>
  <cp:keywords>0</cp:keywords>
  <dc:description>0</dc:description>
  <cp:lastModifiedBy>lx</cp:lastModifiedBy>
  <cp:revision>20</cp:revision>
  <dcterms:created xsi:type="dcterms:W3CDTF">2020-01-29T13:06:00Z</dcterms:created>
  <dcterms:modified xsi:type="dcterms:W3CDTF">2020-06-08T12:27:31Z</dcterms:modified>
  <cp:category>0</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